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8.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charts/chart5.xml" ContentType="application/vnd.openxmlformats-officedocument.drawingml.chart+xml"/>
  <Override PartName="/ppt/drawings/drawing5.xml" ContentType="application/vnd.openxmlformats-officedocument.drawingml.chartshapes+xml"/>
  <Override PartName="/ppt/charts/chart6.xml" ContentType="application/vnd.openxmlformats-officedocument.drawingml.chart+xml"/>
  <Override PartName="/ppt/drawings/drawing6.xml" ContentType="application/vnd.openxmlformats-officedocument.drawingml.chartshapes+xml"/>
  <Override PartName="/ppt/charts/chart7.xml" ContentType="application/vnd.openxmlformats-officedocument.drawingml.chart+xml"/>
  <Override PartName="/ppt/drawings/drawing7.xml" ContentType="application/vnd.openxmlformats-officedocument.drawingml.chartshapes+xml"/>
  <Override PartName="/ppt/charts/chart8.xml" ContentType="application/vnd.openxmlformats-officedocument.drawingml.chart+xml"/>
  <Override PartName="/ppt/drawings/drawing8.xml" ContentType="application/vnd.openxmlformats-officedocument.drawingml.chartshapes+xml"/>
  <Override PartName="/ppt/charts/chart9.xml" ContentType="application/vnd.openxmlformats-officedocument.drawingml.chart+xml"/>
  <Override PartName="/ppt/drawings/drawing9.xml" ContentType="application/vnd.openxmlformats-officedocument.drawingml.chartshapes+xml"/>
  <Override PartName="/ppt/charts/chart10.xml" ContentType="application/vnd.openxmlformats-officedocument.drawingml.chart+xml"/>
  <Override PartName="/ppt/drawings/drawing10.xml" ContentType="application/vnd.openxmlformats-officedocument.drawingml.chartshapes+xml"/>
  <Override PartName="/ppt/charts/chart11.xml" ContentType="application/vnd.openxmlformats-officedocument.drawingml.chart+xml"/>
  <Override PartName="/ppt/drawings/drawing11.xml" ContentType="application/vnd.openxmlformats-officedocument.drawingml.chartshapes+xml"/>
  <Override PartName="/ppt/charts/chart12.xml" ContentType="application/vnd.openxmlformats-officedocument.drawingml.char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0.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11.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1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Override PartName="/ppt/charts/colors10.xml" ContentType="application/vnd.ms-office.chartcolorstyle+xml"/>
  <Override PartName="/ppt/charts/style10.xml" ContentType="application/vnd.ms-office.chartstyle+xml"/>
  <Override PartName="/ppt/charts/colors11.xml" ContentType="application/vnd.ms-office.chartcolorstyle+xml"/>
  <Override PartName="/ppt/charts/style11.xml" ContentType="application/vnd.ms-office.chartstyle+xml"/>
  <Override PartName="/ppt/charts/style12.xml" ContentType="application/vnd.ms-office.chartstyle+xml"/>
  <Override PartName="/ppt/charts/colors1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3" r:id="rId1"/>
    <p:sldMasterId id="2147483737" r:id="rId2"/>
    <p:sldMasterId id="2147483660" r:id="rId3"/>
    <p:sldMasterId id="2147483665" r:id="rId4"/>
    <p:sldMasterId id="2147483671" r:id="rId5"/>
    <p:sldMasterId id="2147483674" r:id="rId6"/>
    <p:sldMasterId id="2147483680" r:id="rId7"/>
    <p:sldMasterId id="2147483686" r:id="rId8"/>
    <p:sldMasterId id="2147483699" r:id="rId9"/>
    <p:sldMasterId id="2147483750" r:id="rId10"/>
    <p:sldMasterId id="2147483759" r:id="rId11"/>
    <p:sldMasterId id="2147483767" r:id="rId12"/>
    <p:sldMasterId id="2147483776" r:id="rId13"/>
    <p:sldMasterId id="2147483784" r:id="rId14"/>
    <p:sldMasterId id="2147483793" r:id="rId15"/>
    <p:sldMasterId id="2147483801" r:id="rId16"/>
  </p:sldMasterIdLst>
  <p:notesMasterIdLst>
    <p:notesMasterId r:id="rId53"/>
  </p:notesMasterIdLst>
  <p:sldIdLst>
    <p:sldId id="258" r:id="rId17"/>
    <p:sldId id="259" r:id="rId18"/>
    <p:sldId id="863" r:id="rId19"/>
    <p:sldId id="864" r:id="rId20"/>
    <p:sldId id="865" r:id="rId21"/>
    <p:sldId id="866" r:id="rId22"/>
    <p:sldId id="867" r:id="rId23"/>
    <p:sldId id="868" r:id="rId24"/>
    <p:sldId id="869" r:id="rId25"/>
    <p:sldId id="870" r:id="rId26"/>
    <p:sldId id="871" r:id="rId27"/>
    <p:sldId id="872" r:id="rId28"/>
    <p:sldId id="859" r:id="rId29"/>
    <p:sldId id="822" r:id="rId30"/>
    <p:sldId id="836" r:id="rId31"/>
    <p:sldId id="823" r:id="rId32"/>
    <p:sldId id="837" r:id="rId33"/>
    <p:sldId id="838" r:id="rId34"/>
    <p:sldId id="824" r:id="rId35"/>
    <p:sldId id="825" r:id="rId36"/>
    <p:sldId id="826" r:id="rId37"/>
    <p:sldId id="827" r:id="rId38"/>
    <p:sldId id="798" r:id="rId39"/>
    <p:sldId id="780" r:id="rId40"/>
    <p:sldId id="799" r:id="rId41"/>
    <p:sldId id="804" r:id="rId42"/>
    <p:sldId id="807" r:id="rId43"/>
    <p:sldId id="808" r:id="rId44"/>
    <p:sldId id="809" r:id="rId45"/>
    <p:sldId id="810" r:id="rId46"/>
    <p:sldId id="860" r:id="rId47"/>
    <p:sldId id="811" r:id="rId48"/>
    <p:sldId id="812" r:id="rId49"/>
    <p:sldId id="813" r:id="rId50"/>
    <p:sldId id="814" r:id="rId51"/>
    <p:sldId id="815" r:id="rId52"/>
  </p:sldIdLst>
  <p:sldSz cx="9144000" cy="6858000" type="screen4x3"/>
  <p:notesSz cx="7010400" cy="9296400"/>
  <p:embeddedFontLst>
    <p:embeddedFont>
      <p:font typeface="Impact" panose="020B0806030902050204" pitchFamily="34" charset="0"/>
      <p:regular r:id="rId54"/>
    </p:embeddedFont>
    <p:embeddedFont>
      <p:font typeface="SJSU Spartan Bold" panose="02000000000000000000" charset="0"/>
      <p:regular r:id="rId55"/>
    </p:embeddedFont>
    <p:embeddedFont>
      <p:font typeface="Arial Black" panose="020B0A04020102020204" pitchFamily="34" charset="0"/>
      <p:bold r:id="rId56"/>
    </p:embeddedFont>
    <p:embeddedFont>
      <p:font typeface="Helvetica Neue" panose="020B0604020202020204" charset="0"/>
      <p:regular r:id="rId57"/>
      <p:bold r:id="rId58"/>
      <p:italic r:id="rId59"/>
      <p:boldItalic r:id="rId60"/>
    </p:embeddedFont>
    <p:embeddedFont>
      <p:font typeface="SJSU Spartan Regular" panose="02000000000000000000" charset="0"/>
      <p:regular r:id="rId61"/>
    </p:embeddedFont>
    <p:embeddedFont>
      <p:font typeface="Calibri" panose="020F0502020204030204" pitchFamily="34" charset="0"/>
      <p:regular r:id="rId62"/>
      <p:bold r:id="rId63"/>
      <p:italic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B1B665-E86F-466B-813B-4E6C05761FB7}">
          <p14:sldIdLst>
            <p14:sldId id="258"/>
            <p14:sldId id="259"/>
          </p14:sldIdLst>
        </p14:section>
        <p14:section name="Untitled Section" id="{F72D753F-32C6-4738-A0A3-6903C130F7D4}">
          <p14:sldIdLst>
            <p14:sldId id="863"/>
            <p14:sldId id="864"/>
            <p14:sldId id="865"/>
            <p14:sldId id="866"/>
            <p14:sldId id="867"/>
            <p14:sldId id="868"/>
            <p14:sldId id="869"/>
            <p14:sldId id="870"/>
            <p14:sldId id="871"/>
            <p14:sldId id="872"/>
            <p14:sldId id="859"/>
            <p14:sldId id="822"/>
            <p14:sldId id="836"/>
            <p14:sldId id="823"/>
            <p14:sldId id="837"/>
            <p14:sldId id="838"/>
            <p14:sldId id="824"/>
            <p14:sldId id="825"/>
            <p14:sldId id="826"/>
            <p14:sldId id="827"/>
            <p14:sldId id="798"/>
            <p14:sldId id="780"/>
            <p14:sldId id="799"/>
            <p14:sldId id="804"/>
            <p14:sldId id="807"/>
            <p14:sldId id="808"/>
            <p14:sldId id="809"/>
            <p14:sldId id="810"/>
            <p14:sldId id="860"/>
            <p14:sldId id="811"/>
            <p14:sldId id="812"/>
            <p14:sldId id="813"/>
            <p14:sldId id="814"/>
            <p14:sldId id="815"/>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CDB1F"/>
    <a:srgbClr val="000000"/>
    <a:srgbClr val="E416D5"/>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18176" autoAdjust="0"/>
    <p:restoredTop sz="95597" autoAdjust="0"/>
  </p:normalViewPr>
  <p:slideViewPr>
    <p:cSldViewPr snapToGrid="0">
      <p:cViewPr varScale="1">
        <p:scale>
          <a:sx n="67" d="100"/>
          <a:sy n="67" d="100"/>
        </p:scale>
        <p:origin x="-1796"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03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font" Target="fonts/font10.fntdata"/><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font" Target="fonts/font8.fntdata"/><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font" Target="fonts/font6.fntdata"/><Relationship Id="rId67" Type="http://schemas.openxmlformats.org/officeDocument/2006/relationships/viewProps" Target="viewProp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font" Target="fonts/font4.fntdata"/><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font" Target="fonts/font2.fntdata"/></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chartUserShapes" Target="../drawings/drawing1.xml"/><Relationship Id="rId1" Type="http://schemas.openxmlformats.org/officeDocument/2006/relationships/package" Target="../embeddings/Microsoft_Excel_Worksheet1.xlsx"/><Relationship Id="rId4"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openxmlformats.org/officeDocument/2006/relationships/chartUserShapes" Target="../drawings/drawing10.xml"/><Relationship Id="rId1" Type="http://schemas.openxmlformats.org/officeDocument/2006/relationships/package" Target="../embeddings/Microsoft_Excel_Worksheet10.xlsx"/><Relationship Id="rId4"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openxmlformats.org/officeDocument/2006/relationships/chartUserShapes" Target="../drawings/drawing11.xml"/><Relationship Id="rId1" Type="http://schemas.openxmlformats.org/officeDocument/2006/relationships/package" Target="../embeddings/Microsoft_Excel_Worksheet11.xlsx"/><Relationship Id="rId4"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microsoft.com/office/2011/relationships/chartStyle" Target="style12.xml"/><Relationship Id="rId2" Type="http://schemas.microsoft.com/office/2011/relationships/chartColorStyle" Target="colors12.xml"/><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openxmlformats.org/officeDocument/2006/relationships/chartUserShapes" Target="../drawings/drawing2.xml"/><Relationship Id="rId1" Type="http://schemas.openxmlformats.org/officeDocument/2006/relationships/package" Target="../embeddings/Microsoft_Excel_Worksheet2.xlsx"/><Relationship Id="rId4"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openxmlformats.org/officeDocument/2006/relationships/chartUserShapes" Target="../drawings/drawing3.xml"/><Relationship Id="rId1" Type="http://schemas.openxmlformats.org/officeDocument/2006/relationships/package" Target="../embeddings/Microsoft_Excel_Worksheet3.xlsx"/><Relationship Id="rId4" Type="http://schemas.microsoft.com/office/2011/relationships/chartStyle" Target="style3.xm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openxmlformats.org/officeDocument/2006/relationships/chartUserShapes" Target="../drawings/drawing4.xml"/><Relationship Id="rId1" Type="http://schemas.openxmlformats.org/officeDocument/2006/relationships/package" Target="../embeddings/Microsoft_Excel_Worksheet4.xlsx"/><Relationship Id="rId4"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openxmlformats.org/officeDocument/2006/relationships/chartUserShapes" Target="../drawings/drawing5.xml"/><Relationship Id="rId1" Type="http://schemas.openxmlformats.org/officeDocument/2006/relationships/package" Target="../embeddings/Microsoft_Excel_Worksheet5.xlsx"/><Relationship Id="rId4" Type="http://schemas.microsoft.com/office/2011/relationships/chartStyle" Target="style5.xm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openxmlformats.org/officeDocument/2006/relationships/chartUserShapes" Target="../drawings/drawing6.xml"/><Relationship Id="rId1" Type="http://schemas.openxmlformats.org/officeDocument/2006/relationships/package" Target="../embeddings/Microsoft_Excel_Worksheet6.xlsx"/><Relationship Id="rId4" Type="http://schemas.microsoft.com/office/2011/relationships/chartStyle" Target="style6.xm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openxmlformats.org/officeDocument/2006/relationships/chartUserShapes" Target="../drawings/drawing7.xml"/><Relationship Id="rId1" Type="http://schemas.openxmlformats.org/officeDocument/2006/relationships/package" Target="../embeddings/Microsoft_Excel_Worksheet7.xlsx"/><Relationship Id="rId4" Type="http://schemas.microsoft.com/office/2011/relationships/chartStyle" Target="style7.xm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openxmlformats.org/officeDocument/2006/relationships/chartUserShapes" Target="../drawings/drawing8.xml"/><Relationship Id="rId1" Type="http://schemas.openxmlformats.org/officeDocument/2006/relationships/package" Target="../embeddings/Microsoft_Excel_Worksheet8.xlsx"/><Relationship Id="rId4"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openxmlformats.org/officeDocument/2006/relationships/chartUserShapes" Target="../drawings/drawing9.xml"/><Relationship Id="rId1" Type="http://schemas.openxmlformats.org/officeDocument/2006/relationships/package" Target="../embeddings/Microsoft_Excel_Worksheet9.xlsx"/><Relationship Id="rId4"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layout/>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layout/>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layout/>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39594752"/>
        <c:axId val="198149248"/>
      </c:barChart>
      <c:catAx>
        <c:axId val="139594752"/>
        <c:scaling>
          <c:orientation val="minMax"/>
        </c:scaling>
        <c:delete val="1"/>
        <c:axPos val="b"/>
        <c:numFmt formatCode="General" sourceLinked="1"/>
        <c:majorTickMark val="none"/>
        <c:minorTickMark val="none"/>
        <c:tickLblPos val="nextTo"/>
        <c:crossAx val="198149248"/>
        <c:crosses val="autoZero"/>
        <c:auto val="1"/>
        <c:lblAlgn val="ctr"/>
        <c:lblOffset val="100"/>
        <c:noMultiLvlLbl val="0"/>
      </c:catAx>
      <c:valAx>
        <c:axId val="198149248"/>
        <c:scaling>
          <c:orientation val="minMax"/>
          <c:max val="1"/>
          <c:min val="0"/>
        </c:scaling>
        <c:delete val="1"/>
        <c:axPos val="l"/>
        <c:numFmt formatCode="General" sourceLinked="1"/>
        <c:majorTickMark val="none"/>
        <c:minorTickMark val="none"/>
        <c:tickLblPos val="nextTo"/>
        <c:crossAx val="139594752"/>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layout/>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layout/>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layout/>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207667712"/>
        <c:axId val="198151552"/>
      </c:barChart>
      <c:catAx>
        <c:axId val="207667712"/>
        <c:scaling>
          <c:orientation val="minMax"/>
        </c:scaling>
        <c:delete val="1"/>
        <c:axPos val="b"/>
        <c:numFmt formatCode="General" sourceLinked="1"/>
        <c:majorTickMark val="none"/>
        <c:minorTickMark val="none"/>
        <c:tickLblPos val="nextTo"/>
        <c:crossAx val="198151552"/>
        <c:crosses val="autoZero"/>
        <c:auto val="1"/>
        <c:lblAlgn val="ctr"/>
        <c:lblOffset val="100"/>
        <c:noMultiLvlLbl val="0"/>
      </c:catAx>
      <c:valAx>
        <c:axId val="198151552"/>
        <c:scaling>
          <c:orientation val="minMax"/>
          <c:max val="1"/>
          <c:min val="0"/>
        </c:scaling>
        <c:delete val="1"/>
        <c:axPos val="l"/>
        <c:numFmt formatCode="General" sourceLinked="1"/>
        <c:majorTickMark val="none"/>
        <c:minorTickMark val="none"/>
        <c:tickLblPos val="nextTo"/>
        <c:crossAx val="207667712"/>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Blue</c:v>
                </c:pt>
              </c:strCache>
            </c:strRef>
          </c:tx>
          <c:spPr>
            <a:ln w="28575" cap="rnd">
              <a:solidFill>
                <a:schemeClr val="bg2"/>
              </a:solidFill>
              <a:round/>
            </a:ln>
            <a:effectLst/>
          </c:spPr>
          <c:marker>
            <c:symbol val="circle"/>
            <c:size val="10"/>
            <c:spPr>
              <a:solidFill>
                <a:schemeClr val="tx2"/>
              </a:solidFill>
              <a:ln w="9525">
                <a:solidFill>
                  <a:schemeClr val="tx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Sheet1!$B$2:$B$8</c:f>
              <c:numCache>
                <c:formatCode>General</c:formatCode>
                <c:ptCount val="7"/>
                <c:pt idx="0">
                  <c:v>200</c:v>
                </c:pt>
                <c:pt idx="1">
                  <c:v>140</c:v>
                </c:pt>
                <c:pt idx="2">
                  <c:v>190</c:v>
                </c:pt>
                <c:pt idx="3">
                  <c:v>180</c:v>
                </c:pt>
                <c:pt idx="4">
                  <c:v>210</c:v>
                </c:pt>
                <c:pt idx="5">
                  <c:v>260</c:v>
                </c:pt>
                <c:pt idx="6">
                  <c:v>255</c:v>
                </c:pt>
              </c:numCache>
            </c:numRef>
          </c:val>
          <c:smooth val="0"/>
        </c:ser>
        <c:ser>
          <c:idx val="1"/>
          <c:order val="1"/>
          <c:tx>
            <c:strRef>
              <c:f>Sheet1!$C$1</c:f>
              <c:strCache>
                <c:ptCount val="1"/>
                <c:pt idx="0">
                  <c:v>Gold</c:v>
                </c:pt>
              </c:strCache>
            </c:strRef>
          </c:tx>
          <c:spPr>
            <a:ln w="28575" cap="rnd">
              <a:solidFill>
                <a:schemeClr val="bg2"/>
              </a:solidFill>
              <a:round/>
            </a:ln>
            <a:effectLst/>
          </c:spPr>
          <c:marker>
            <c:symbol val="circle"/>
            <c:size val="10"/>
            <c:spPr>
              <a:solidFill>
                <a:schemeClr val="accent2"/>
              </a:solidFill>
              <a:ln w="9525">
                <a:solidFill>
                  <a:schemeClr val="accent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Sheet1!$C$2:$C$8</c:f>
              <c:numCache>
                <c:formatCode>General</c:formatCode>
                <c:ptCount val="7"/>
                <c:pt idx="0">
                  <c:v>150</c:v>
                </c:pt>
                <c:pt idx="1">
                  <c:v>225</c:v>
                </c:pt>
                <c:pt idx="2">
                  <c:v>140</c:v>
                </c:pt>
                <c:pt idx="3">
                  <c:v>200</c:v>
                </c:pt>
                <c:pt idx="4">
                  <c:v>100</c:v>
                </c:pt>
                <c:pt idx="5">
                  <c:v>225</c:v>
                </c:pt>
                <c:pt idx="6">
                  <c:v>300</c:v>
                </c:pt>
              </c:numCache>
            </c:numRef>
          </c:val>
          <c:smooth val="0"/>
        </c:ser>
        <c:dLbls>
          <c:showLegendKey val="0"/>
          <c:showVal val="0"/>
          <c:showCatName val="0"/>
          <c:showSerName val="0"/>
          <c:showPercent val="0"/>
          <c:showBubbleSize val="0"/>
        </c:dLbls>
        <c:marker val="1"/>
        <c:smooth val="0"/>
        <c:axId val="207663616"/>
        <c:axId val="198153280"/>
      </c:lineChart>
      <c:catAx>
        <c:axId val="20766361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98153280"/>
        <c:crossesAt val="0"/>
        <c:auto val="1"/>
        <c:lblAlgn val="ctr"/>
        <c:lblOffset val="100"/>
        <c:noMultiLvlLbl val="0"/>
      </c:catAx>
      <c:valAx>
        <c:axId val="198153280"/>
        <c:scaling>
          <c:orientation val="minMax"/>
          <c:max val="300"/>
          <c:min val="50"/>
        </c:scaling>
        <c:delete val="0"/>
        <c:axPos val="l"/>
        <c:numFmt formatCode="General" sourceLinked="1"/>
        <c:majorTickMark val="out"/>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2076636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229712550265527"/>
          <c:y val="0.16611742334415455"/>
          <c:w val="0.77442029647610955"/>
          <c:h val="0.45204014197587711"/>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6913868147898501"/>
                  <c:y val="8.0859370025875371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44177671941378832"/>
                      <c:h val="0.1378828040180361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0.36</c:v>
                </c:pt>
                <c:pt idx="1">
                  <c:v>0.64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2739254039575637"/>
          <c:y val="0.1734524376567152"/>
          <c:w val="0.7593624444981214"/>
          <c:h val="0.44325108001654279"/>
        </c:manualLayout>
      </c:layout>
      <c:doughnutChart>
        <c:varyColors val="1"/>
        <c:ser>
          <c:idx val="0"/>
          <c:order val="0"/>
          <c:tx>
            <c:strRef>
              <c:f>Sheet1!$B$1</c:f>
              <c:strCache>
                <c:ptCount val="1"/>
                <c:pt idx="0">
                  <c:v>2009</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9.051390534677059E-2"/>
                  <c:y val="-0.21445311180775645"/>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60159146767"/>
                      <c:h val="0.1566328028646159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0.92</c:v>
                </c:pt>
                <c:pt idx="1">
                  <c:v>0.08</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layout/>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layout/>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layout/>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39592192"/>
        <c:axId val="142277952"/>
      </c:barChart>
      <c:catAx>
        <c:axId val="139592192"/>
        <c:scaling>
          <c:orientation val="minMax"/>
        </c:scaling>
        <c:delete val="1"/>
        <c:axPos val="b"/>
        <c:numFmt formatCode="General" sourceLinked="1"/>
        <c:majorTickMark val="none"/>
        <c:minorTickMark val="none"/>
        <c:tickLblPos val="nextTo"/>
        <c:crossAx val="142277952"/>
        <c:crosses val="autoZero"/>
        <c:auto val="1"/>
        <c:lblAlgn val="ctr"/>
        <c:lblOffset val="100"/>
        <c:noMultiLvlLbl val="0"/>
      </c:catAx>
      <c:valAx>
        <c:axId val="142277952"/>
        <c:scaling>
          <c:orientation val="minMax"/>
          <c:max val="1"/>
          <c:min val="0"/>
        </c:scaling>
        <c:delete val="1"/>
        <c:axPos val="l"/>
        <c:numFmt formatCode="General" sourceLinked="1"/>
        <c:majorTickMark val="none"/>
        <c:minorTickMark val="none"/>
        <c:tickLblPos val="nextTo"/>
        <c:crossAx val="139592192"/>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userShapes>
</file>

<file path=ppt/drawings/drawing10.xml><?xml version="1.0" encoding="utf-8"?>
<c:userShapes xmlns:c="http://schemas.openxmlformats.org/drawingml/2006/chart">
  <cdr:relSizeAnchor xmlns:cdr="http://schemas.openxmlformats.org/drawingml/2006/chartDrawing">
    <cdr:from>
      <cdr:x>0.04595</cdr:x>
      <cdr:y>0.7115</cdr:y>
    </cdr:from>
    <cdr:to>
      <cdr:x>0.95203</cdr:x>
      <cdr:y>0.77112</cdr:y>
    </cdr:to>
    <cdr:sp macro="" textlink="">
      <cdr:nvSpPr>
        <cdr:cNvPr id="2" name="TextBox 1"/>
        <cdr:cNvSpPr txBox="1"/>
      </cdr:nvSpPr>
      <cdr:spPr>
        <a:xfrm xmlns:a="http://schemas.openxmlformats.org/drawingml/2006/main">
          <a:off x="110948" y="3736126"/>
          <a:ext cx="2187757" cy="313052"/>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0.04595</cdr:x>
      <cdr:y>0.80328</cdr:y>
    </cdr:from>
    <cdr:to>
      <cdr:x>0.9465</cdr:x>
      <cdr:y>1</cdr:y>
    </cdr:to>
    <cdr:sp macro="" textlink="">
      <cdr:nvSpPr>
        <cdr:cNvPr id="3" name="Rectangle 2"/>
        <cdr:cNvSpPr/>
      </cdr:nvSpPr>
      <cdr:spPr>
        <a:xfrm xmlns:a="http://schemas.openxmlformats.org/drawingml/2006/main">
          <a:off x="133427" y="4218067"/>
          <a:ext cx="2614863" cy="103298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0.04462</cdr:x>
      <cdr:y>0.7115</cdr:y>
    </cdr:from>
    <cdr:to>
      <cdr:x>0.9565</cdr:x>
      <cdr:y>0.77112</cdr:y>
    </cdr:to>
    <cdr:sp macro="" textlink="">
      <cdr:nvSpPr>
        <cdr:cNvPr id="2" name="TextBox 1"/>
        <cdr:cNvSpPr txBox="1"/>
      </cdr:nvSpPr>
      <cdr:spPr>
        <a:xfrm xmlns:a="http://schemas.openxmlformats.org/drawingml/2006/main">
          <a:off x="184273" y="3736125"/>
          <a:ext cx="3765905" cy="313053"/>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0.04171</cdr:x>
      <cdr:y>0.80328</cdr:y>
    </cdr:from>
    <cdr:to>
      <cdr:x>0.95067</cdr:x>
      <cdr:y>1</cdr:y>
    </cdr:to>
    <cdr:sp macro="" textlink="">
      <cdr:nvSpPr>
        <cdr:cNvPr id="3" name="Rectangle 2"/>
        <cdr:cNvSpPr/>
      </cdr:nvSpPr>
      <cdr:spPr>
        <a:xfrm xmlns:a="http://schemas.openxmlformats.org/drawingml/2006/main">
          <a:off x="229681" y="4352707"/>
          <a:ext cx="5005136" cy="106596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adipiacing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noborust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jaobroaibi</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a:t>
          </a:r>
          <a:r>
            <a:rPr lang="en-US" sz="1200" baseline="0" dirty="0" smtClean="0">
              <a:latin typeface="Helvetica Neue" panose="020B0604020202020204" pitchFamily="34" charset="0"/>
            </a:rPr>
            <a:t> id </a:t>
          </a:r>
          <a:r>
            <a:rPr lang="en-US" sz="1200" baseline="0" dirty="0" err="1" smtClean="0">
              <a:latin typeface="Helvetica Neue" panose="020B0604020202020204" pitchFamily="34" charset="0"/>
            </a:rPr>
            <a:t>lacinia</a:t>
          </a:r>
          <a:r>
            <a:rPr lang="en-US" sz="1200" baseline="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a:t>
          </a:r>
          <a:r>
            <a:rPr lang="en-US" sz="1200" baseline="0" dirty="0" smtClean="0">
              <a:solidFill>
                <a:schemeClr val="tx1"/>
              </a:solidFill>
              <a:latin typeface="Helvetica Neue" panose="020B0604020202020204" pitchFamily="34" charset="0"/>
            </a:rPr>
            <a:t> id </a:t>
          </a:r>
          <a:r>
            <a:rPr lang="en-US" sz="1200" baseline="0" dirty="0" err="1" smtClean="0">
              <a:solidFill>
                <a:schemeClr val="tx1"/>
              </a:solidFill>
              <a:latin typeface="Helvetica Neue" panose="020B0604020202020204" pitchFamily="34" charset="0"/>
            </a:rPr>
            <a:t>lacinia</a:t>
          </a:r>
          <a:r>
            <a:rPr lang="en-US" sz="1200" baseline="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0.11581</cdr:x>
      <cdr:y>0.71522</cdr:y>
    </cdr:from>
    <cdr:to>
      <cdr:x>0.88419</cdr:x>
      <cdr:y>0.8695</cdr:y>
    </cdr:to>
    <cdr:sp macro="" textlink="">
      <cdr:nvSpPr>
        <cdr:cNvPr id="2" name="Rectangle 1"/>
        <cdr:cNvSpPr/>
      </cdr:nvSpPr>
      <cdr:spPr>
        <a:xfrm xmlns:a="http://schemas.openxmlformats.org/drawingml/2006/main">
          <a:off x="366301" y="3875539"/>
          <a:ext cx="2430349"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0.1158</cdr:x>
      <cdr:y>0.71972</cdr:y>
    </cdr:from>
    <cdr:to>
      <cdr:x>0.8842</cdr:x>
      <cdr:y>0.874</cdr:y>
    </cdr:to>
    <cdr:sp macro="" textlink="">
      <cdr:nvSpPr>
        <cdr:cNvPr id="5" name="Rectangle 4"/>
        <cdr:cNvSpPr/>
      </cdr:nvSpPr>
      <cdr:spPr>
        <a:xfrm xmlns:a="http://schemas.openxmlformats.org/drawingml/2006/main">
          <a:off x="366286" y="3899923"/>
          <a:ext cx="2430384"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0.05082</cdr:x>
      <cdr:y>0.7115</cdr:y>
    </cdr:from>
    <cdr:to>
      <cdr:x>0.94774</cdr:x>
      <cdr:y>0.7688</cdr:y>
    </cdr:to>
    <cdr:sp macro="" textlink="">
      <cdr:nvSpPr>
        <cdr:cNvPr id="2" name="TextBox 1"/>
        <cdr:cNvSpPr txBox="1"/>
      </cdr:nvSpPr>
      <cdr:spPr>
        <a:xfrm xmlns:a="http://schemas.openxmlformats.org/drawingml/2006/main">
          <a:off x="89543" y="3736126"/>
          <a:ext cx="1580316" cy="300860"/>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0.05082</cdr:x>
      <cdr:y>0.80328</cdr:y>
    </cdr:from>
    <cdr:to>
      <cdr:x>1</cdr:x>
      <cdr:y>1</cdr:y>
    </cdr:to>
    <cdr:sp macro="" textlink="">
      <cdr:nvSpPr>
        <cdr:cNvPr id="3" name="Rectangle 2"/>
        <cdr:cNvSpPr/>
      </cdr:nvSpPr>
      <cdr:spPr>
        <a:xfrm xmlns:a="http://schemas.openxmlformats.org/drawingml/2006/main">
          <a:off x="119400" y="4218058"/>
          <a:ext cx="2229854" cy="1032997"/>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endParaRPr lang="en-US" sz="1100" dirty="0">
            <a:solidFill>
              <a:schemeClr val="tx1"/>
            </a:solidFill>
            <a:latin typeface="SJSU Spartan Regular" panose="02000000000000000000" pitchFamily="2"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5" tIns="46588" rIns="93175" bIns="46588"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5" tIns="46588" rIns="93175" bIns="46588" rtlCol="0"/>
          <a:lstStyle>
            <a:lvl1pPr algn="r">
              <a:defRPr sz="1200"/>
            </a:lvl1pPr>
          </a:lstStyle>
          <a:p>
            <a:fld id="{66BE5585-5706-4A65-8753-B295ED1777B0}" type="datetimeFigureOut">
              <a:rPr lang="en-US" smtClean="0"/>
              <a:t>10/23/2019</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5" tIns="46588" rIns="93175" bIns="46588"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5" tIns="46588" rIns="93175" bIns="4658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5" tIns="46588" rIns="93175" bIns="4658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5" tIns="46588" rIns="93175" bIns="46588" rtlCol="0" anchor="b"/>
          <a:lstStyle>
            <a:lvl1pPr algn="r">
              <a:defRPr sz="1200"/>
            </a:lvl1pPr>
          </a:lstStyle>
          <a:p>
            <a:fld id="{CBD2C901-C54C-451E-83B0-7F578DB9AAA3}" type="slidenum">
              <a:rPr lang="en-US" smtClean="0"/>
              <a:t>‹#›</a:t>
            </a:fld>
            <a:endParaRPr lang="en-US"/>
          </a:p>
        </p:txBody>
      </p:sp>
    </p:spTree>
    <p:extLst>
      <p:ext uri="{BB962C8B-B14F-4D97-AF65-F5344CB8AC3E}">
        <p14:creationId xmlns:p14="http://schemas.microsoft.com/office/powerpoint/2010/main" val="23802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6.xml"/></Relationships>
</file>

<file path=ppt/slideLayouts/_rels/slideLayout4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1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2.xml"/><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mplate Overview and Instruction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762217"/>
          </a:xfrm>
        </p:spPr>
        <p:txBody>
          <a:bodyPr>
            <a:normAutofit/>
          </a:bodyPr>
          <a:lstStyle>
            <a:lvl1pPr>
              <a:defRPr sz="2800">
                <a:solidFill>
                  <a:schemeClr val="bg1"/>
                </a:solidFill>
              </a:defRPr>
            </a:lvl1pPr>
          </a:lstStyle>
          <a:p>
            <a:r>
              <a:rPr lang="en-US" dirty="0" smtClean="0"/>
              <a:t>Template Overview and Instructions</a:t>
            </a:r>
            <a:endParaRPr lang="en-US" dirty="0"/>
          </a:p>
        </p:txBody>
      </p:sp>
      <p:sp>
        <p:nvSpPr>
          <p:cNvPr id="3" name="TextBox 2"/>
          <p:cNvSpPr txBox="1"/>
          <p:nvPr userDrawn="1"/>
        </p:nvSpPr>
        <p:spPr>
          <a:xfrm>
            <a:off x="628649" y="1258615"/>
            <a:ext cx="5064579" cy="276999"/>
          </a:xfrm>
          <a:prstGeom prst="rect">
            <a:avLst/>
          </a:prstGeom>
          <a:noFill/>
        </p:spPr>
        <p:txBody>
          <a:bodyPr wrap="square" rtlCol="0">
            <a:spAutoFit/>
          </a:bodyPr>
          <a:lstStyle/>
          <a:p>
            <a:r>
              <a:rPr lang="en-US" sz="1200" i="1" dirty="0" smtClean="0">
                <a:solidFill>
                  <a:schemeClr val="bg1"/>
                </a:solidFill>
                <a:latin typeface="SJSU Spartan Regular" panose="02000000000000000000" pitchFamily="2" charset="0"/>
              </a:rPr>
              <a:t>Remember to delete this slide before giving your presentation.</a:t>
            </a:r>
            <a:endParaRPr lang="en-US" sz="1200" i="1" dirty="0">
              <a:solidFill>
                <a:schemeClr val="bg1"/>
              </a:solidFill>
              <a:latin typeface="SJSU Spartan Regular" panose="02000000000000000000" pitchFamily="2" charset="0"/>
            </a:endParaRPr>
          </a:p>
        </p:txBody>
      </p:sp>
      <p:sp>
        <p:nvSpPr>
          <p:cNvPr id="5" name="TextBox 4"/>
          <p:cNvSpPr txBox="1"/>
          <p:nvPr userDrawn="1"/>
        </p:nvSpPr>
        <p:spPr>
          <a:xfrm>
            <a:off x="628650" y="1535614"/>
            <a:ext cx="3943350" cy="4324261"/>
          </a:xfrm>
          <a:prstGeom prst="rect">
            <a:avLst/>
          </a:prstGeom>
          <a:noFill/>
        </p:spPr>
        <p:txBody>
          <a:bodyPr wrap="square" rtlCol="0">
            <a:spAutoFit/>
          </a:bodyPr>
          <a:lstStyle/>
          <a:p>
            <a:r>
              <a:rPr lang="en-US" sz="1100" dirty="0" smtClean="0">
                <a:solidFill>
                  <a:schemeClr val="bg1"/>
                </a:solidFill>
                <a:latin typeface="SJSU Spartan Regular" panose="02000000000000000000" pitchFamily="2" charset="0"/>
              </a:rPr>
              <a:t>In this SJSU PowerPoint template, you will find options for a variety of slides to help you make an impactful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Cover and Title Slides</a:t>
            </a:r>
            <a:r>
              <a:rPr lang="en-US" sz="1100" dirty="0" smtClean="0">
                <a:solidFill>
                  <a:schemeClr val="bg1"/>
                </a:solidFill>
                <a:latin typeface="SJSU Spartan Regular" panose="02000000000000000000" pitchFamily="2" charset="0"/>
              </a:rPr>
              <a:t>: Start your presentation with one of the title slides.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Bumpers</a:t>
            </a:r>
            <a:r>
              <a:rPr lang="en-US" sz="1100" dirty="0" smtClean="0">
                <a:solidFill>
                  <a:schemeClr val="bg1"/>
                </a:solidFill>
                <a:latin typeface="SJSU Spartan Regular" panose="02000000000000000000" pitchFamily="2" charset="0"/>
              </a:rPr>
              <a:t>: Use a bumper slide to signal a transition to a new section of your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Section Headers</a:t>
            </a:r>
            <a:r>
              <a:rPr lang="en-US" sz="1100" dirty="0" smtClean="0">
                <a:solidFill>
                  <a:schemeClr val="bg1"/>
                </a:solidFill>
                <a:latin typeface="SJSU Spartan Regular" panose="02000000000000000000" pitchFamily="2" charset="0"/>
              </a:rPr>
              <a:t>: Start a new topic or section of your presentation with a section header.</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Content Slides (White and Blue Options)</a:t>
            </a:r>
            <a:r>
              <a:rPr lang="en-US" sz="1100" dirty="0" smtClean="0">
                <a:solidFill>
                  <a:schemeClr val="bg1"/>
                </a:solidFill>
                <a:latin typeface="SJSU Spartan Regular" panose="02000000000000000000" pitchFamily="2" charset="0"/>
              </a:rPr>
              <a:t>: Content slides allow you to present a combination of text, imagery and/or charts.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Image Slides</a:t>
            </a:r>
            <a:r>
              <a:rPr lang="en-US" sz="1100" dirty="0" smtClean="0">
                <a:solidFill>
                  <a:schemeClr val="bg1"/>
                </a:solidFill>
                <a:latin typeface="SJSU Spartan Regular" panose="02000000000000000000" pitchFamily="2" charset="0"/>
              </a:rPr>
              <a:t>: Let large, compelling images tell your story. Choose from provided image slides or use the university's photo library to find an image that supports your message.</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Charts</a:t>
            </a:r>
            <a:r>
              <a:rPr lang="en-US" sz="1100" dirty="0" smtClean="0">
                <a:solidFill>
                  <a:schemeClr val="bg1"/>
                </a:solidFill>
                <a:latin typeface="SJSU Spartan Regular" panose="02000000000000000000" pitchFamily="2" charset="0"/>
              </a:rPr>
              <a:t>: Using the instructions below, create custom charts and graphs to present your data.</a:t>
            </a:r>
          </a:p>
          <a:p>
            <a:endParaRPr lang="en-US" sz="1100" dirty="0" smtClean="0">
              <a:solidFill>
                <a:schemeClr val="bg1"/>
              </a:solidFill>
              <a:latin typeface="SJSU Spartan Regular" panose="02000000000000000000" pitchFamily="2" charset="0"/>
            </a:endParaRPr>
          </a:p>
        </p:txBody>
      </p:sp>
      <p:sp>
        <p:nvSpPr>
          <p:cNvPr id="6" name="TextBox 5"/>
          <p:cNvSpPr txBox="1"/>
          <p:nvPr userDrawn="1"/>
        </p:nvSpPr>
        <p:spPr>
          <a:xfrm>
            <a:off x="4572000" y="1535614"/>
            <a:ext cx="3941064" cy="4154984"/>
          </a:xfrm>
          <a:prstGeom prst="rect">
            <a:avLst/>
          </a:prstGeom>
          <a:noFill/>
        </p:spPr>
        <p:txBody>
          <a:bodyPr wrap="square" rtlCol="0">
            <a:spAutoFit/>
          </a:bodyPr>
          <a:lstStyle/>
          <a:p>
            <a:r>
              <a:rPr lang="en-US" sz="1100" b="1" dirty="0" smtClean="0">
                <a:solidFill>
                  <a:schemeClr val="bg1"/>
                </a:solidFill>
                <a:latin typeface="SJSU Spartan Regular" panose="02000000000000000000" pitchFamily="2" charset="0"/>
              </a:rPr>
              <a:t>How to customize your slides</a:t>
            </a:r>
            <a:r>
              <a:rPr lang="en-US" sz="1100" dirty="0" smtClean="0">
                <a:solidFill>
                  <a:schemeClr val="bg1"/>
                </a:solidFill>
                <a:latin typeface="SJSU Spartan Regular" panose="02000000000000000000" pitchFamily="2" charset="0"/>
              </a:rPr>
              <a: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insert your lockup (departmental logo) in place of the SJSU primary mark/logo on a slide, right-click (or </a:t>
            </a:r>
            <a:r>
              <a:rPr lang="en-US" sz="1100" dirty="0" err="1" smtClean="0">
                <a:solidFill>
                  <a:schemeClr val="bg1"/>
                </a:solidFill>
                <a:latin typeface="SJSU Spartan Regular" panose="02000000000000000000" pitchFamily="2" charset="0"/>
              </a:rPr>
              <a:t>Ctrl+click</a:t>
            </a:r>
            <a:r>
              <a:rPr lang="en-US" sz="1100" dirty="0" smtClean="0">
                <a:solidFill>
                  <a:schemeClr val="bg1"/>
                </a:solidFill>
                <a:latin typeface="SJSU Spartan Regular" panose="02000000000000000000" pitchFamily="2" charset="0"/>
              </a:rPr>
              <a:t> on Mac) the image and select "Format Shape," then use the "File" button under “Fill – Insert Picture From." You may need to resize the lockup if its size differs from that of the primary mark. To resize, go to "Size/Position" and, under "Text Box,” select "Resize Shape to Fit Text."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use the built-in charts, you will first need to edit the data for the chart on the Slide Master. Go to View &gt; Slide Master and then find the chart you’d like to edit. Right-click and select "Edit Data." When you are done editing, go back to the Home tab and insert a new slide based on that Slide Master.</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some slide layouts, you will need to manually turn on the footer and/or slide numbers.</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compelling SJSU imagery to use in your presentation, go to:</a:t>
            </a:r>
          </a:p>
          <a:p>
            <a:r>
              <a:rPr lang="en-US" sz="1100" dirty="0" smtClean="0">
                <a:solidFill>
                  <a:schemeClr val="bg1"/>
                </a:solidFill>
                <a:latin typeface="SJSU Spartan Regular" panose="02000000000000000000" pitchFamily="2" charset="0"/>
              </a:rPr>
              <a:t>go.sjsu.edu/</a:t>
            </a:r>
            <a:r>
              <a:rPr lang="en-US" sz="1100" dirty="0" err="1" smtClean="0">
                <a:solidFill>
                  <a:schemeClr val="bg1"/>
                </a:solidFill>
                <a:latin typeface="SJSU Spartan Regular" panose="02000000000000000000" pitchFamily="2" charset="0"/>
              </a:rPr>
              <a:t>photographylibrary</a:t>
            </a:r>
            <a:endParaRPr lang="en-US" sz="1100" dirty="0" smtClean="0">
              <a:solidFill>
                <a:schemeClr val="bg1"/>
              </a:solidFill>
              <a:latin typeface="SJSU Spartan Regular" panose="02000000000000000000" pitchFamily="2" charset="0"/>
            </a:endParaRPr>
          </a:p>
        </p:txBody>
      </p:sp>
    </p:spTree>
    <p:extLst>
      <p:ext uri="{BB962C8B-B14F-4D97-AF65-F5344CB8AC3E}">
        <p14:creationId xmlns:p14="http://schemas.microsoft.com/office/powerpoint/2010/main" val="1212981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mper - Gray Custom">
    <p:bg>
      <p:bgPr>
        <a:solidFill>
          <a:schemeClr val="accent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0" y="0"/>
            <a:ext cx="9144000" cy="6858000"/>
          </a:xfrm>
        </p:spPr>
        <p:txBody>
          <a:bodyPr anchor="t" anchorCtr="0">
            <a:normAutofit/>
          </a:bodyPr>
          <a:lstStyle>
            <a:lvl1pPr algn="ctr">
              <a:defRPr sz="1400" baseline="0">
                <a:solidFill>
                  <a:schemeClr val="bg1"/>
                </a:solidFill>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7"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10592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461" y="4423779"/>
            <a:ext cx="8070182" cy="838033"/>
          </a:xfrm>
        </p:spPr>
        <p:txBody>
          <a:bodyPr>
            <a:noAutofit/>
          </a:bodyPr>
          <a:lstStyle>
            <a:lvl1pPr>
              <a:defRPr sz="6000">
                <a:solidFill>
                  <a:schemeClr val="bg1"/>
                </a:solidFill>
              </a:defRPr>
            </a:lvl1pPr>
          </a:lstStyle>
          <a:p>
            <a:r>
              <a:rPr lang="en-US" dirty="0" smtClean="0"/>
              <a:t>Section Heading</a:t>
            </a:r>
            <a:endParaRPr lang="en-US" dirty="0"/>
          </a:p>
        </p:txBody>
      </p:sp>
      <p:sp>
        <p:nvSpPr>
          <p:cNvPr id="4"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183549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616411"/>
            <a:ext cx="7886700" cy="918243"/>
          </a:xfrm>
        </p:spPr>
        <p:txBody>
          <a:bodyPr/>
          <a:lstStyle>
            <a:lvl1pPr>
              <a:defRPr>
                <a:solidFill>
                  <a:srgbClr val="666666"/>
                </a:solidFill>
              </a:defRPr>
            </a:lvl1pPr>
          </a:lstStyle>
          <a:p>
            <a:r>
              <a:rPr lang="en-US" dirty="0" smtClean="0"/>
              <a:t>Section Head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628650" y="2695575"/>
            <a:ext cx="7886700" cy="2262188"/>
          </a:xfrm>
        </p:spPr>
        <p:txBody>
          <a:bodyPr/>
          <a:lstStyle>
            <a:lvl1pPr>
              <a:defRPr/>
            </a:lvl1pPr>
          </a:lstStyle>
          <a:p>
            <a:pPr lvl="0"/>
            <a:r>
              <a:rPr lang="en-US" dirty="0" smtClean="0"/>
              <a:t>Section Subhead</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6140554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Sma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702012"/>
            <a:ext cx="7886700" cy="517190"/>
          </a:xfrm>
        </p:spPr>
        <p:txBody>
          <a:bodyPr>
            <a:normAutofit/>
          </a:bodyPr>
          <a:lstStyle>
            <a:lvl1pPr>
              <a:defRPr sz="1800" baseline="0">
                <a:solidFill>
                  <a:schemeClr val="tx2"/>
                </a:solidFill>
              </a:defRPr>
            </a:lvl1pPr>
          </a:lstStyle>
          <a:p>
            <a:r>
              <a:rPr lang="en-US" dirty="0" smtClean="0"/>
              <a:t>Small Header (less important or imagery is used)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2576262" y="2073318"/>
            <a:ext cx="3991476" cy="2262188"/>
          </a:xfrm>
        </p:spPr>
        <p:txBody>
          <a:bodyPr>
            <a:normAutofit/>
          </a:bodyPr>
          <a:lstStyle>
            <a:lvl1pPr>
              <a:defRPr sz="1600">
                <a:solidFill>
                  <a:srgbClr val="666666"/>
                </a:solidFill>
              </a:defRPr>
            </a:lvl1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Morbi</a:t>
            </a:r>
            <a:r>
              <a:rPr lang="en-US" dirty="0" smtClean="0"/>
              <a:t> </a:t>
            </a:r>
            <a:r>
              <a:rPr lang="en-US" dirty="0" err="1" smtClean="0"/>
              <a:t>tortor</a:t>
            </a:r>
            <a:r>
              <a:rPr lang="en-US" dirty="0" smtClean="0"/>
              <a:t> </a:t>
            </a:r>
            <a:r>
              <a:rPr lang="en-US" dirty="0" err="1" smtClean="0"/>
              <a:t>augue</a:t>
            </a:r>
            <a:r>
              <a:rPr lang="en-US" dirty="0" smtClean="0"/>
              <a:t>, </a:t>
            </a:r>
            <a:r>
              <a:rPr lang="en-US" dirty="0" err="1" smtClean="0"/>
              <a:t>fringilla</a:t>
            </a:r>
            <a:r>
              <a:rPr lang="en-US" dirty="0" smtClean="0"/>
              <a:t> in dui in, </a:t>
            </a:r>
            <a:r>
              <a:rPr lang="en-US" dirty="0" err="1" smtClean="0"/>
              <a:t>lobortis</a:t>
            </a:r>
            <a:r>
              <a:rPr lang="en-US" dirty="0" smtClean="0"/>
              <a:t> </a:t>
            </a:r>
            <a:r>
              <a:rPr lang="en-US" dirty="0" err="1" smtClean="0"/>
              <a:t>consequat</a:t>
            </a:r>
            <a:r>
              <a:rPr lang="en-US" dirty="0" smtClean="0"/>
              <a:t> </a:t>
            </a:r>
            <a:r>
              <a:rPr lang="en-US" dirty="0" err="1" smtClean="0"/>
              <a:t>odio</a:t>
            </a:r>
            <a:r>
              <a:rPr lang="en-US" dirty="0" smtClean="0"/>
              <a:t>. </a:t>
            </a:r>
            <a:endParaRPr lang="en-US" dirty="0"/>
          </a:p>
        </p:txBody>
      </p:sp>
      <p:sp>
        <p:nvSpPr>
          <p:cNvPr id="8"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9077131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6"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024062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70476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468808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Two Column - Two-Line Headlin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022737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4979008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54872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Tree>
    <p:extLst>
      <p:ext uri="{BB962C8B-B14F-4D97-AF65-F5344CB8AC3E}">
        <p14:creationId xmlns:p14="http://schemas.microsoft.com/office/powerpoint/2010/main" val="13111066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582626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614044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826203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3887212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t>10/23/2019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t>‹#›</a:t>
            </a:fld>
            <a:endParaRPr lang="en-US"/>
          </a:p>
        </p:txBody>
      </p:sp>
    </p:spTree>
    <p:extLst>
      <p:ext uri="{BB962C8B-B14F-4D97-AF65-F5344CB8AC3E}">
        <p14:creationId xmlns:p14="http://schemas.microsoft.com/office/powerpoint/2010/main" val="24263656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13722394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20CAA55-633A-4C2B-B4AF-55896A67F102}" type="datetimeFigureOut">
              <a:rPr lang="en-US" smtClean="0"/>
              <a:t>10/23/2019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FFB7D6C-6209-48AC-A0DE-6AEE19A57B54}" type="slidenum">
              <a:rPr lang="en-US" smtClean="0"/>
              <a:t>‹#›</a:t>
            </a:fld>
            <a:endParaRPr lang="en-US"/>
          </a:p>
        </p:txBody>
      </p:sp>
    </p:spTree>
    <p:extLst>
      <p:ext uri="{BB962C8B-B14F-4D97-AF65-F5344CB8AC3E}">
        <p14:creationId xmlns:p14="http://schemas.microsoft.com/office/powerpoint/2010/main" val="19157689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 Custom">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atin typeface="Helvetica Neue" panose="020B0604020202020204" pitchFamily="34" charset="0"/>
              </a:defRPr>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5"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7266989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 Walking on Camp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6907034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 Custom with Blue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584798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Swimming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
        <p:nvSpPr>
          <p:cNvPr id="2" name="TextBox 1"/>
          <p:cNvSpPr txBox="1"/>
          <p:nvPr userDrawn="1"/>
        </p:nvSpPr>
        <p:spPr>
          <a:xfrm>
            <a:off x="3064328" y="783771"/>
            <a:ext cx="3015343" cy="584775"/>
          </a:xfrm>
          <a:prstGeom prst="rect">
            <a:avLst/>
          </a:prstGeom>
          <a:noFill/>
        </p:spPr>
        <p:txBody>
          <a:bodyPr wrap="square" rtlCol="0">
            <a:spAutoFit/>
          </a:bodyPr>
          <a:lstStyle/>
          <a:p>
            <a:r>
              <a:rPr lang="en-US" sz="1600" dirty="0" smtClean="0">
                <a:solidFill>
                  <a:schemeClr val="bg1"/>
                </a:solidFill>
                <a:latin typeface="Helvetica Neue" panose="02000503000000020004" pitchFamily="50"/>
              </a:rPr>
              <a:t>For compelling SJSU imagery:</a:t>
            </a:r>
          </a:p>
          <a:p>
            <a:r>
              <a:rPr lang="en-US" sz="1600" dirty="0" smtClean="0">
                <a:solidFill>
                  <a:schemeClr val="bg1"/>
                </a:solidFill>
                <a:latin typeface="Helvetica Neue" panose="02000503000000020004" pitchFamily="50"/>
              </a:rPr>
              <a:t>go.sjsu.edu/</a:t>
            </a:r>
            <a:r>
              <a:rPr lang="en-US" sz="1600" dirty="0" err="1" smtClean="0">
                <a:solidFill>
                  <a:schemeClr val="bg1"/>
                </a:solidFill>
                <a:latin typeface="Helvetica Neue" panose="02000503000000020004" pitchFamily="50"/>
              </a:rPr>
              <a:t>photographylibrary</a:t>
            </a:r>
            <a:endParaRPr lang="en-US" sz="1600" dirty="0">
              <a:solidFill>
                <a:schemeClr val="bg1"/>
              </a:solidFill>
              <a:latin typeface="Helvetica Neue" panose="02000503000000020004" pitchFamily="50"/>
            </a:endParaRPr>
          </a:p>
        </p:txBody>
      </p:sp>
    </p:spTree>
    <p:extLst>
      <p:ext uri="{BB962C8B-B14F-4D97-AF65-F5344CB8AC3E}">
        <p14:creationId xmlns:p14="http://schemas.microsoft.com/office/powerpoint/2010/main" val="29917073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 Celebration with Blue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8947534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Custom with Gray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3811021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 Celebration with Gray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337041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Custom with Top Headline">
    <p:bg>
      <p:bgPr>
        <a:solidFill>
          <a:schemeClr val="bg1"/>
        </a:solidFill>
        <a:effectLst/>
      </p:bgPr>
    </p:bg>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33206615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Tower H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20935320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Classroom with Centered Head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581868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 Custom with Centered Headline">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669452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 Right Column">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628650" y="702009"/>
            <a:ext cx="5314950"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628651" y="1416385"/>
            <a:ext cx="5314949"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628650" y="2033504"/>
            <a:ext cx="3943350"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31789253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Left Column">
    <p:bg>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4800600" y="702009"/>
            <a:ext cx="4138863"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4800601" y="1416385"/>
            <a:ext cx="4138863"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4800600" y="2033504"/>
            <a:ext cx="4138863"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8121079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ue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543625441"/>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413335830"/>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51365510"/>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7948463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Custom with Primary Mark">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baseline="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6" name="Title 1" descr="SJSU Primary Mark" title="SJSU Primary Mark"/>
          <p:cNvSpPr>
            <a:spLocks noGrp="1"/>
          </p:cNvSpPr>
          <p:nvPr>
            <p:ph type="title" hasCustomPrompt="1"/>
          </p:nvPr>
        </p:nvSpPr>
        <p:spPr>
          <a:xfrm>
            <a:off x="2157984" y="3264408"/>
            <a:ext cx="4837176" cy="905256"/>
          </a:xfrm>
          <a:blipFill>
            <a:blip r:embed="rId2"/>
            <a:stretch>
              <a:fillRect/>
            </a:stretch>
          </a:blipFill>
        </p:spPr>
        <p:txBody>
          <a:bodyPr/>
          <a:lstStyle>
            <a:lvl1pPr>
              <a:defRPr baseline="0"/>
            </a:lvl1pPr>
          </a:lstStyle>
          <a:p>
            <a:r>
              <a:rPr lang="en-US" dirty="0" smtClean="0"/>
              <a:t> </a:t>
            </a:r>
            <a:endParaRPr lang="en-US" dirty="0"/>
          </a:p>
        </p:txBody>
      </p:sp>
    </p:spTree>
    <p:extLst>
      <p:ext uri="{BB962C8B-B14F-4D97-AF65-F5344CB8AC3E}">
        <p14:creationId xmlns:p14="http://schemas.microsoft.com/office/powerpoint/2010/main" val="34892782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old -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2996127049"/>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1856341872"/>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216628881"/>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2929951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ue Two-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4039942456"/>
              </p:ext>
            </p:extLst>
          </p:nvPr>
        </p:nvGraphicFramePr>
        <p:xfrm>
          <a:off x="122128" y="711230"/>
          <a:ext cx="3162953"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userDrawn="1">
            <p:extLst>
              <p:ext uri="{D42A27DB-BD31-4B8C-83A1-F6EECF244321}">
                <p14:modId xmlns:p14="http://schemas.microsoft.com/office/powerpoint/2010/main" val="1447531141"/>
              </p:ext>
            </p:extLst>
          </p:nvPr>
        </p:nvGraphicFramePr>
        <p:xfrm>
          <a:off x="5883967" y="711230"/>
          <a:ext cx="3162956"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1" hasCustomPrompt="1"/>
          </p:nvPr>
        </p:nvSpPr>
        <p:spPr>
          <a:xfrm>
            <a:off x="3285084" y="711229"/>
            <a:ext cx="2598884" cy="1438413"/>
          </a:xfrm>
          <a:prstGeom prst="rect">
            <a:avLst/>
          </a:prstGeom>
          <a:solidFill>
            <a:schemeClr val="tx2"/>
          </a:solidFill>
        </p:spPr>
        <p:txBody>
          <a:bodyPr anchor="ctr"/>
          <a:lstStyle>
            <a:lvl1pPr marL="0" indent="0">
              <a:buFontTx/>
              <a:buNone/>
              <a:defRPr sz="1800" baseline="0">
                <a:solidFill>
                  <a:schemeClr val="bg1"/>
                </a:solidFill>
                <a:latin typeface="SJSU Spartan Bold" panose="02000000000000000000" pitchFamily="2" charset="0"/>
              </a:defRPr>
            </a:lvl1pPr>
            <a:lvl2pPr marL="457200" indent="0">
              <a:buFontTx/>
              <a:buNone/>
              <a:defRPr sz="1800">
                <a:latin typeface="SJSU Spartan Regular" panose="02000000000000000000" pitchFamily="2" charset="0"/>
              </a:defRPr>
            </a:lvl2pPr>
            <a:lvl3pPr marL="914400" indent="0">
              <a:buFontTx/>
              <a:buNone/>
              <a:defRPr sz="1600">
                <a:latin typeface="SJSU Spartan Regular" panose="02000000000000000000" pitchFamily="2" charset="0"/>
              </a:defRPr>
            </a:lvl3pPr>
            <a:lvl4pPr marL="1371600" indent="0">
              <a:buFontTx/>
              <a:buNone/>
              <a:defRPr sz="1400">
                <a:latin typeface="SJSU Spartan Regular" panose="02000000000000000000" pitchFamily="2" charset="0"/>
              </a:defRPr>
            </a:lvl4pPr>
            <a:lvl5pPr marL="1828800" indent="0">
              <a:buFontTx/>
              <a:buNone/>
              <a:defRPr sz="1400">
                <a:latin typeface="SJSU Spartan Regular" panose="02000000000000000000" pitchFamily="2" charset="0"/>
              </a:defRPr>
            </a:lvl5pPr>
          </a:lstStyle>
          <a:p>
            <a:pPr lvl="0"/>
            <a:r>
              <a:rPr lang="en-US" dirty="0" smtClean="0"/>
              <a:t>Subheading Line 1</a:t>
            </a:r>
            <a:br>
              <a:rPr lang="en-US" dirty="0" smtClean="0"/>
            </a:br>
            <a:r>
              <a:rPr lang="en-US" dirty="0" smtClean="0"/>
              <a:t>Subheading</a:t>
            </a:r>
          </a:p>
        </p:txBody>
      </p:sp>
      <p:sp>
        <p:nvSpPr>
          <p:cNvPr id="10" name="Rectangle 9"/>
          <p:cNvSpPr/>
          <p:nvPr userDrawn="1"/>
        </p:nvSpPr>
        <p:spPr>
          <a:xfrm>
            <a:off x="3285083" y="1799342"/>
            <a:ext cx="2598884" cy="4330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lnSpc>
                <a:spcPct val="150000"/>
              </a:lnSpc>
            </a:pPr>
            <a:r>
              <a:rPr lang="en-US" sz="1200" spc="0" dirty="0" smtClean="0">
                <a:latin typeface="Helvetica Neue" panose="020B0604020202020204" pitchFamily="34" charset="0"/>
              </a:rPr>
              <a:t>Lorem ipsum dolor sit </a:t>
            </a:r>
            <a:r>
              <a:rPr lang="en-US" sz="1200" spc="0" dirty="0" err="1" smtClean="0">
                <a:latin typeface="Helvetica Neue" panose="020B0604020202020204" pitchFamily="34" charset="0"/>
              </a:rPr>
              <a:t>amet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consectetur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adipiscing</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sed</a:t>
            </a:r>
            <a:r>
              <a:rPr lang="en-US" sz="1200" spc="0" dirty="0" smtClean="0">
                <a:latin typeface="Helvetica Neue" panose="020B0604020202020204" pitchFamily="34" charset="0"/>
              </a:rPr>
              <a:t> do </a:t>
            </a:r>
            <a:r>
              <a:rPr lang="en-US" sz="1200" spc="0" dirty="0" err="1" smtClean="0">
                <a:latin typeface="Helvetica Neue" panose="020B0604020202020204" pitchFamily="34" charset="0"/>
              </a:rPr>
              <a:t>eiusmod</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tempor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incididunt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labore</a:t>
            </a:r>
            <a:r>
              <a:rPr lang="en-US" sz="1200" spc="0" dirty="0" smtClean="0">
                <a:latin typeface="Helvetica Neue" panose="020B0604020202020204" pitchFamily="34" charset="0"/>
              </a:rPr>
              <a:t> et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magna </a:t>
            </a:r>
            <a:r>
              <a:rPr lang="en-US" sz="1200" spc="0" dirty="0" err="1" smtClean="0">
                <a:latin typeface="Helvetica Neue" panose="020B0604020202020204" pitchFamily="34" charset="0"/>
              </a:rPr>
              <a:t>aliqua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enim</a:t>
            </a:r>
            <a:r>
              <a:rPr lang="en-US" sz="1200" spc="0" dirty="0" smtClean="0">
                <a:latin typeface="Helvetica Neue" panose="020B0604020202020204" pitchFamily="34" charset="0"/>
              </a:rPr>
              <a:t> ad minim </a:t>
            </a:r>
            <a:r>
              <a:rPr lang="en-US" sz="1200" spc="0" dirty="0" err="1" smtClean="0">
                <a:latin typeface="Helvetica Neue" panose="020B0604020202020204" pitchFamily="34" charset="0"/>
              </a:rPr>
              <a:t>veniam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quis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nostrud</a:t>
            </a:r>
            <a:r>
              <a:rPr lang="en-US" sz="1200" spc="0" dirty="0" smtClean="0">
                <a:latin typeface="Helvetica Neue" panose="020B0604020202020204" pitchFamily="34" charset="0"/>
              </a:rPr>
              <a:t> exercitation </a:t>
            </a:r>
            <a:r>
              <a:rPr lang="en-US" sz="1200" spc="0" dirty="0" err="1" smtClean="0">
                <a:latin typeface="Helvetica Neue" panose="020B0604020202020204" pitchFamily="34" charset="0"/>
              </a:rPr>
              <a:t>ullamco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laboris</a:t>
            </a:r>
            <a:r>
              <a:rPr lang="en-US" sz="1200" spc="0" dirty="0" smtClean="0">
                <a:latin typeface="Helvetica Neue" panose="020B0604020202020204" pitchFamily="34" charset="0"/>
              </a:rPr>
              <a:t> nisi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aliquip</a:t>
            </a:r>
            <a:r>
              <a:rPr lang="en-US" sz="1200" spc="0" dirty="0" smtClean="0">
                <a:latin typeface="Helvetica Neue" panose="020B0604020202020204" pitchFamily="34" charset="0"/>
              </a:rPr>
              <a:t> ex </a:t>
            </a:r>
            <a:r>
              <a:rPr lang="en-US" sz="1200" spc="0" dirty="0" err="1" smtClean="0">
                <a:latin typeface="Helvetica Neue" panose="020B0604020202020204" pitchFamily="34" charset="0"/>
              </a:rPr>
              <a:t>ea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commodo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consequat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aute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irure</a:t>
            </a:r>
            <a:r>
              <a:rPr lang="en-US" sz="1200" spc="0" dirty="0" smtClean="0">
                <a:latin typeface="Helvetica Neue" panose="020B0604020202020204" pitchFamily="34" charset="0"/>
              </a:rPr>
              <a:t> dolor in </a:t>
            </a:r>
            <a:r>
              <a:rPr lang="en-US" sz="1200" spc="0" dirty="0" err="1" smtClean="0">
                <a:latin typeface="Helvetica Neue" panose="020B0604020202020204" pitchFamily="34" charset="0"/>
              </a:rPr>
              <a:t>reprehenderit</a:t>
            </a:r>
            <a:r>
              <a:rPr lang="en-US" sz="1200" spc="0" dirty="0" smtClean="0">
                <a:latin typeface="Helvetica Neue" panose="020B0604020202020204" pitchFamily="34" charset="0"/>
              </a:rPr>
              <a:t> in </a:t>
            </a:r>
            <a:r>
              <a:rPr lang="en-US" sz="1200" spc="0" dirty="0" err="1" smtClean="0">
                <a:latin typeface="Helvetica Neue" panose="020B0604020202020204" pitchFamily="34" charset="0"/>
              </a:rPr>
              <a:t>voluptate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velit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esse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cillum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eu</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fugiat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nulla</a:t>
            </a:r>
            <a:r>
              <a:rPr lang="en-US" sz="1200" spc="0" dirty="0" smtClean="0">
                <a:latin typeface="Helvetica Neue" panose="020B0604020202020204" pitchFamily="34" charset="0"/>
              </a:rPr>
              <a:t>.</a:t>
            </a:r>
            <a:endParaRPr lang="en-US" sz="1200" spc="0" dirty="0">
              <a:latin typeface="Helvetica Neue" panose="020B0604020202020204" pitchFamily="34" charset="0"/>
            </a:endParaRPr>
          </a:p>
        </p:txBody>
      </p:sp>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4"/>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2"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8687994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2" name="Chart 11"/>
          <p:cNvGraphicFramePr/>
          <p:nvPr userDrawn="1">
            <p:extLst>
              <p:ext uri="{D42A27DB-BD31-4B8C-83A1-F6EECF244321}">
                <p14:modId xmlns:p14="http://schemas.microsoft.com/office/powerpoint/2010/main" val="1480934478"/>
              </p:ext>
            </p:extLst>
          </p:nvPr>
        </p:nvGraphicFramePr>
        <p:xfrm>
          <a:off x="475934" y="925158"/>
          <a:ext cx="1761941" cy="52510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p:nvPr userDrawn="1">
            <p:extLst>
              <p:ext uri="{D42A27DB-BD31-4B8C-83A1-F6EECF244321}">
                <p14:modId xmlns:p14="http://schemas.microsoft.com/office/powerpoint/2010/main" val="453936038"/>
              </p:ext>
            </p:extLst>
          </p:nvPr>
        </p:nvGraphicFramePr>
        <p:xfrm>
          <a:off x="2502569" y="925158"/>
          <a:ext cx="2414530" cy="52510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userDrawn="1">
            <p:extLst>
              <p:ext uri="{D42A27DB-BD31-4B8C-83A1-F6EECF244321}">
                <p14:modId xmlns:p14="http://schemas.microsoft.com/office/powerpoint/2010/main" val="2747769721"/>
              </p:ext>
            </p:extLst>
          </p:nvPr>
        </p:nvGraphicFramePr>
        <p:xfrm>
          <a:off x="4917099" y="925158"/>
          <a:ext cx="4129825" cy="5251054"/>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9"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1785826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rked Lin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7" name="Chart 16"/>
          <p:cNvGraphicFramePr/>
          <p:nvPr userDrawn="1">
            <p:extLst>
              <p:ext uri="{D42A27DB-BD31-4B8C-83A1-F6EECF244321}">
                <p14:modId xmlns:p14="http://schemas.microsoft.com/office/powerpoint/2010/main" val="3496389544"/>
              </p:ext>
            </p:extLst>
          </p:nvPr>
        </p:nvGraphicFramePr>
        <p:xfrm>
          <a:off x="122129" y="962200"/>
          <a:ext cx="5123640" cy="516769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userDrawn="1"/>
        </p:nvSpPr>
        <p:spPr>
          <a:xfrm>
            <a:off x="6220326" y="1426173"/>
            <a:ext cx="2826597" cy="1329595"/>
          </a:xfrm>
          <a:prstGeom prst="rect">
            <a:avLst/>
          </a:prstGeom>
          <a:noFill/>
        </p:spPr>
        <p:txBody>
          <a:bodyPr wrap="square" rtlCol="0">
            <a:spAutoFit/>
          </a:bodyPr>
          <a:lstStyle/>
          <a:p>
            <a:pPr>
              <a:lnSpc>
                <a:spcPts val="4800"/>
              </a:lnSpc>
            </a:pPr>
            <a:r>
              <a:rPr lang="en-US" sz="7200" dirty="0" smtClean="0">
                <a:solidFill>
                  <a:schemeClr val="tx2"/>
                </a:solidFill>
                <a:latin typeface="SJSU Spartan Bold" panose="02000000000000000000" pitchFamily="2" charset="0"/>
              </a:rPr>
              <a:t>36%</a:t>
            </a:r>
          </a:p>
          <a:p>
            <a:pPr>
              <a:lnSpc>
                <a:spcPts val="4800"/>
              </a:lnSpc>
            </a:pPr>
            <a:r>
              <a:rPr lang="en-US" sz="4000" dirty="0" smtClean="0">
                <a:solidFill>
                  <a:srgbClr val="666666"/>
                </a:solidFill>
                <a:latin typeface="SJSU Spartan Bold" panose="02000000000000000000" pitchFamily="2" charset="0"/>
              </a:rPr>
              <a:t>Increase</a:t>
            </a:r>
          </a:p>
        </p:txBody>
      </p:sp>
      <p:sp>
        <p:nvSpPr>
          <p:cNvPr id="19" name="TextBox 18"/>
          <p:cNvSpPr txBox="1"/>
          <p:nvPr userDrawn="1"/>
        </p:nvSpPr>
        <p:spPr>
          <a:xfrm>
            <a:off x="6220326" y="2755768"/>
            <a:ext cx="2446902" cy="830997"/>
          </a:xfrm>
          <a:prstGeom prst="rect">
            <a:avLst/>
          </a:prstGeom>
          <a:noFill/>
        </p:spPr>
        <p:txBody>
          <a:bodyPr wrap="square" numCol="2" rtlCol="0">
            <a:spAutoFit/>
          </a:bodyPr>
          <a:lstStyle/>
          <a:p>
            <a:r>
              <a:rPr lang="en-US" sz="1200" dirty="0" smtClean="0">
                <a:latin typeface="SJSU Spartan Regular" panose="02000000000000000000" pitchFamily="2" charset="0"/>
              </a:rPr>
              <a:t>Blue Total</a:t>
            </a:r>
          </a:p>
          <a:p>
            <a:r>
              <a:rPr lang="en-US" sz="1200" dirty="0" smtClean="0">
                <a:solidFill>
                  <a:srgbClr val="666666"/>
                </a:solidFill>
                <a:latin typeface="SJSU Spartan Regular" panose="02000000000000000000" pitchFamily="2" charset="0"/>
              </a:rPr>
              <a:t>250,000</a:t>
            </a:r>
          </a:p>
          <a:p>
            <a:endParaRPr lang="en-US" sz="1200" dirty="0" smtClean="0">
              <a:latin typeface="SJSU Spartan Regular" panose="02000000000000000000" pitchFamily="2" charset="0"/>
            </a:endParaRPr>
          </a:p>
          <a:p>
            <a:endParaRPr lang="en-US" sz="1200" dirty="0" smtClean="0">
              <a:latin typeface="SJSU Spartan Regular" panose="02000000000000000000" pitchFamily="2" charset="0"/>
            </a:endParaRPr>
          </a:p>
          <a:p>
            <a:pPr marL="280988" indent="0"/>
            <a:r>
              <a:rPr lang="en-US" sz="1200" dirty="0" smtClean="0">
                <a:latin typeface="SJSU Spartan Regular" panose="02000000000000000000" pitchFamily="2" charset="0"/>
              </a:rPr>
              <a:t>Gold</a:t>
            </a:r>
            <a:r>
              <a:rPr lang="en-US" sz="1200" baseline="0" dirty="0" smtClean="0">
                <a:latin typeface="SJSU Spartan Regular" panose="02000000000000000000" pitchFamily="2" charset="0"/>
              </a:rPr>
              <a:t> Total</a:t>
            </a:r>
            <a:endParaRPr lang="en-US" sz="1200" dirty="0" smtClean="0">
              <a:latin typeface="SJSU Spartan Regular" panose="02000000000000000000" pitchFamily="2" charset="0"/>
            </a:endParaRPr>
          </a:p>
          <a:p>
            <a:pPr marL="465138" indent="0"/>
            <a:r>
              <a:rPr lang="en-US" sz="1200" dirty="0" smtClean="0">
                <a:solidFill>
                  <a:srgbClr val="666666"/>
                </a:solidFill>
                <a:latin typeface="SJSU Spartan Regular" panose="02000000000000000000" pitchFamily="2" charset="0"/>
              </a:rPr>
              <a:t>250,000</a:t>
            </a:r>
          </a:p>
          <a:p>
            <a:pPr marL="465138" indent="0"/>
            <a:endParaRPr lang="en-US" sz="1200" dirty="0">
              <a:latin typeface="SJSU Spartan Regular" panose="02000000000000000000" pitchFamily="2" charset="0"/>
            </a:endParaRPr>
          </a:p>
        </p:txBody>
      </p:sp>
      <p:sp>
        <p:nvSpPr>
          <p:cNvPr id="20" name="TextBox 19"/>
          <p:cNvSpPr txBox="1"/>
          <p:nvPr userDrawn="1"/>
        </p:nvSpPr>
        <p:spPr>
          <a:xfrm>
            <a:off x="6220326" y="3586765"/>
            <a:ext cx="2446902" cy="584775"/>
          </a:xfrm>
          <a:prstGeom prst="rect">
            <a:avLst/>
          </a:prstGeom>
          <a:solidFill>
            <a:schemeClr val="tx2"/>
          </a:solidFill>
        </p:spPr>
        <p:txBody>
          <a:bodyPr wrap="square" numCol="1" rtlCol="0">
            <a:spAutoFit/>
          </a:bodyPr>
          <a:lstStyle/>
          <a:p>
            <a:r>
              <a:rPr lang="en-US" sz="1200" dirty="0" smtClean="0">
                <a:solidFill>
                  <a:schemeClr val="bg1"/>
                </a:solidFill>
                <a:latin typeface="SJSU Spartan Regular" panose="02000000000000000000" pitchFamily="2" charset="0"/>
              </a:rPr>
              <a:t>Total End of the Year Values</a:t>
            </a:r>
          </a:p>
          <a:p>
            <a:r>
              <a:rPr lang="en-US" sz="2000" b="1" dirty="0" smtClean="0">
                <a:solidFill>
                  <a:schemeClr val="bg1"/>
                </a:solidFill>
                <a:latin typeface="SJSU Spartan Regular" panose="02000000000000000000" pitchFamily="2" charset="0"/>
              </a:rPr>
              <a:t>148</a:t>
            </a:r>
            <a:r>
              <a:rPr lang="en-US" sz="2000" b="1" baseline="0" dirty="0" smtClean="0">
                <a:solidFill>
                  <a:schemeClr val="bg1"/>
                </a:solidFill>
                <a:latin typeface="SJSU Spartan Regular" panose="02000000000000000000" pitchFamily="2" charset="0"/>
              </a:rPr>
              <a:t> Million</a:t>
            </a:r>
            <a:endParaRPr lang="en-US" sz="2000" b="1" dirty="0">
              <a:solidFill>
                <a:schemeClr val="bg1"/>
              </a:solidFill>
              <a:latin typeface="SJSU Spartan Regular" panose="02000000000000000000" pitchFamily="2" charset="0"/>
            </a:endParaRPr>
          </a:p>
        </p:txBody>
      </p:sp>
      <p:sp>
        <p:nvSpPr>
          <p:cNvPr id="21" name="TextBox 20"/>
          <p:cNvSpPr txBox="1"/>
          <p:nvPr userDrawn="1"/>
        </p:nvSpPr>
        <p:spPr>
          <a:xfrm>
            <a:off x="6220325" y="4211100"/>
            <a:ext cx="2826597" cy="1361911"/>
          </a:xfrm>
          <a:prstGeom prst="rect">
            <a:avLst/>
          </a:prstGeom>
          <a:noFill/>
        </p:spPr>
        <p:txBody>
          <a:bodyPr wrap="square" numCol="1" rtlCol="0">
            <a:spAutoFit/>
          </a:bodyPr>
          <a:lstStyle/>
          <a:p>
            <a:pPr>
              <a:lnSpc>
                <a:spcPct val="150000"/>
              </a:lnSpc>
            </a:pPr>
            <a:r>
              <a:rPr lang="en-US" sz="1100" dirty="0" smtClean="0">
                <a:solidFill>
                  <a:schemeClr val="tx1"/>
                </a:solidFill>
                <a:latin typeface="SJSU Spartan Regular" panose="02000000000000000000" pitchFamily="2" charset="0"/>
              </a:rPr>
              <a:t>Lorem ipsum dolor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consectetur</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adipiscing</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elit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Vestibulum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elementum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nulla</a:t>
            </a:r>
            <a:r>
              <a:rPr lang="en-US" sz="1100" dirty="0" smtClean="0">
                <a:solidFill>
                  <a:schemeClr val="tx1"/>
                </a:solidFill>
                <a:latin typeface="SJSU Spartan Regular" panose="02000000000000000000" pitchFamily="2" charset="0"/>
              </a:rPr>
              <a:t>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tincidunt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rhoncus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Cras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eget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purus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lacinia</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nisl</a:t>
            </a:r>
            <a:r>
              <a:rPr lang="en-US" sz="1100" dirty="0" smtClean="0">
                <a:solidFill>
                  <a:schemeClr val="tx1"/>
                </a:solidFill>
                <a:latin typeface="SJSU Spartan Regular" panose="02000000000000000000" pitchFamily="2" charset="0"/>
              </a:rPr>
              <a:t>.</a:t>
            </a:r>
          </a:p>
        </p:txBody>
      </p:sp>
      <p:sp>
        <p:nvSpPr>
          <p:cNvPr id="10" name="Text Placeholder 22"/>
          <p:cNvSpPr>
            <a:spLocks noGrp="1" noChangeAspect="1"/>
          </p:cNvSpPr>
          <p:nvPr>
            <p:ph type="body" sz="quarter" idx="17"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1"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20534687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2320425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9496215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2688802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2736242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2396082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4500688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0717651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29265183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6853346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97752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764481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75633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9514454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20CAA55-633A-4C2B-B4AF-55896A67F102}" type="datetimeFigureOut">
              <a:rPr lang="en-US" smtClean="0">
                <a:solidFill>
                  <a:prstClr val="black"/>
                </a:solidFill>
              </a:rPr>
              <a:pPr/>
              <a:t>10/23/2019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FFB7D6C-6209-48AC-A0DE-6AEE19A57B54}"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32416854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7586051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7270643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460178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4480272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4542364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7654958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31503574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071566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814226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05879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5690042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1312502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20CAA55-633A-4C2B-B4AF-55896A67F102}" type="datetimeFigureOut">
              <a:rPr lang="en-US" smtClean="0">
                <a:solidFill>
                  <a:prstClr val="black"/>
                </a:solidFill>
              </a:rPr>
              <a:pPr/>
              <a:t>10/23/2019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FFB7D6C-6209-48AC-A0DE-6AEE19A57B54}"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55808954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3849729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mper - Gray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22029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2462091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7287449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08640742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9194085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10/23/2019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4589945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993912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14168969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0663040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931326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7751887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mper - White Image">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tx2"/>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236577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5190256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647500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10/23/2019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028624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20CAA55-633A-4C2B-B4AF-55896A67F102}" type="datetimeFigureOut">
              <a:rPr lang="en-US" smtClean="0">
                <a:solidFill>
                  <a:prstClr val="black"/>
                </a:solidFill>
              </a:rPr>
              <a:pPr/>
              <a:t>10/23/2019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FFB7D6C-6209-48AC-A0DE-6AEE19A57B54}"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335037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2921407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1454790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4817410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7204217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66088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10/23/2019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0634030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mper - Gray Plai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931744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20CAA55-633A-4C2B-B4AF-55896A67F102}" type="datetimeFigureOut">
              <a:rPr lang="en-US" smtClean="0">
                <a:solidFill>
                  <a:prstClr val="black"/>
                </a:solidFill>
              </a:rPr>
              <a:pPr/>
              <a:t>10/23/2019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FFB7D6C-6209-48AC-A0DE-6AEE19A57B54}"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5479361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9585099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30124379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53.xml"/><Relationship Id="rId7" Type="http://schemas.openxmlformats.org/officeDocument/2006/relationships/theme" Target="../theme/theme11.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59.xml"/><Relationship Id="rId7" Type="http://schemas.openxmlformats.org/officeDocument/2006/relationships/theme" Target="../theme/theme12.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65.xml"/><Relationship Id="rId7" Type="http://schemas.openxmlformats.org/officeDocument/2006/relationships/theme" Target="../theme/theme13.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 Id="rId9"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theme" Target="../theme/theme15.xml"/><Relationship Id="rId3" Type="http://schemas.openxmlformats.org/officeDocument/2006/relationships/slideLayout" Target="../slideLayouts/slideLayout79.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5" Type="http://schemas.openxmlformats.org/officeDocument/2006/relationships/slideLayout" Target="../slideLayouts/slideLayout81.xml"/><Relationship Id="rId4" Type="http://schemas.openxmlformats.org/officeDocument/2006/relationships/slideLayout" Target="../slideLayouts/slideLayout8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10" Type="http://schemas.openxmlformats.org/officeDocument/2006/relationships/theme" Target="../theme/theme16.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6.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8.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theme" Target="../theme/theme9.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2129899487"/>
      </p:ext>
    </p:extLst>
  </p:cSld>
  <p:clrMap bg1="lt1" tx1="dk1" bg2="lt2" tx2="dk2" accent1="accent1" accent2="accent2" accent3="accent3" accent4="accent4" accent5="accent5" accent6="accent6" hlink="hlink" folHlink="folHlink"/>
  <p:sldLayoutIdLst>
    <p:sldLayoutId id="2147483734" r:id="rId1"/>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8409559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7" r:id="rId6"/>
    <p:sldLayoutId id="2147483758" r:id="rId7"/>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3758743"/>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6" r:id="rId6"/>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9550714"/>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5" r:id="rId6"/>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04521701"/>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3" r:id="rId6"/>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23242278"/>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3657371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1945406"/>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91829749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140903783"/>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8752318"/>
      </p:ext>
    </p:extLst>
  </p:cSld>
  <p:clrMap bg1="lt1" tx1="dk1" bg2="lt2" tx2="dk2" accent1="accent1" accent2="accent2" accent3="accent3" accent4="accent4" accent5="accent5" accent6="accent6" hlink="hlink" folHlink="folHlink"/>
  <p:sldLayoutIdLst>
    <p:sldLayoutId id="2147483666" r:id="rId1"/>
    <p:sldLayoutId id="2147483669" r:id="rId2"/>
    <p:sldLayoutId id="2147483667" r:id="rId3"/>
    <p:sldLayoutId id="2147483668" r:id="rId4"/>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04039"/>
            <a:ext cx="7886700" cy="768730"/>
          </a:xfrm>
          <a:prstGeom prst="rect">
            <a:avLst/>
          </a:prstGeom>
        </p:spPr>
        <p:txBody>
          <a:bodyPr vert="horz" lIns="91440" tIns="45720" rIns="91440" bIns="45720" rtlCol="0" anchor="ctr">
            <a:normAutofit/>
          </a:bodyPr>
          <a:lstStyle/>
          <a:p>
            <a:r>
              <a:rPr lang="en-US" dirty="0" smtClean="0"/>
              <a:t>Section Head</a:t>
            </a:r>
            <a:endParaRPr lang="en-US" dirty="0"/>
          </a:p>
        </p:txBody>
      </p:sp>
      <p:sp>
        <p:nvSpPr>
          <p:cNvPr id="3" name="Text Placeholder 2"/>
          <p:cNvSpPr>
            <a:spLocks noGrp="1"/>
          </p:cNvSpPr>
          <p:nvPr>
            <p:ph type="body" idx="1"/>
          </p:nvPr>
        </p:nvSpPr>
        <p:spPr>
          <a:xfrm>
            <a:off x="628650" y="1572769"/>
            <a:ext cx="7886700" cy="917575"/>
          </a:xfrm>
          <a:prstGeom prst="rect">
            <a:avLst/>
          </a:prstGeom>
        </p:spPr>
        <p:txBody>
          <a:bodyPr vert="horz" lIns="91440" tIns="45720" rIns="91440" bIns="45720" rtlCol="0">
            <a:normAutofit/>
          </a:bodyPr>
          <a:lstStyle/>
          <a:p>
            <a:pPr lvl="0"/>
            <a:r>
              <a:rPr lang="en-US" dirty="0" smtClean="0"/>
              <a:t>Section Subhead</a:t>
            </a:r>
          </a:p>
        </p:txBody>
      </p:sp>
      <p:sp>
        <p:nvSpPr>
          <p:cNvPr id="5" name="Footer Placeholder 4"/>
          <p:cNvSpPr>
            <a:spLocks noGrp="1"/>
          </p:cNvSpPr>
          <p:nvPr>
            <p:ph type="ftr" sz="quarter" idx="3"/>
          </p:nvPr>
        </p:nvSpPr>
        <p:spPr>
          <a:xfrm>
            <a:off x="1537734" y="6217920"/>
            <a:ext cx="374827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7" cy="365125"/>
          </a:xfrm>
          <a:prstGeom prst="rect">
            <a:avLst/>
          </a:prstGeom>
        </p:spPr>
        <p:txBody>
          <a:bodyPr vert="horz" lIns="91440" tIns="45720" rIns="91440" bIns="45720" rtlCol="0" anchor="ctr"/>
          <a:lstStyle>
            <a:lvl1pPr algn="r">
              <a:defRPr sz="1600">
                <a:solidFill>
                  <a:srgbClr val="666666"/>
                </a:solidFill>
              </a:defRPr>
            </a:lvl1pPr>
          </a:lstStyle>
          <a:p>
            <a:fld id="{BF6D30ED-1F8A-41DD-9284-B7BE1E179D97}" type="slidenum">
              <a:rPr lang="en-US" smtClean="0"/>
              <a:pPr/>
              <a:t>‹#›</a:t>
            </a:fld>
            <a:endParaRPr lang="en-US" dirty="0"/>
          </a:p>
        </p:txBody>
      </p:sp>
    </p:spTree>
    <p:extLst>
      <p:ext uri="{BB962C8B-B14F-4D97-AF65-F5344CB8AC3E}">
        <p14:creationId xmlns:p14="http://schemas.microsoft.com/office/powerpoint/2010/main" val="674051887"/>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6000" kern="1200">
          <a:solidFill>
            <a:srgbClr val="666666"/>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4400" kern="1200">
          <a:solidFill>
            <a:schemeClr val="tx2"/>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5"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6"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BF6D30ED-1F8A-41DD-9284-B7BE1E179D97}" type="slidenum">
              <a:rPr lang="en-US" smtClean="0"/>
              <a:pPr/>
              <a:t>‹#›</a:t>
            </a:fld>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3385696"/>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6" r:id="rId3"/>
    <p:sldLayoutId id="2147483679" r:id="rId4"/>
    <p:sldLayoutId id="2147483677"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tx2"/>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rgbClr val="666666"/>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rgbClr val="666666"/>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rgbClr val="666666"/>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rgbClr val="666666"/>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rgbClr val="666666"/>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5015777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741" r:id="rId6"/>
    <p:sldLayoutId id="2147483747" r:id="rId7"/>
    <p:sldLayoutId id="2147483749" r:id="rId8"/>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475523418"/>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90" r:id="rId3"/>
    <p:sldLayoutId id="2147483689" r:id="rId4"/>
    <p:sldLayoutId id="2147483691" r:id="rId5"/>
    <p:sldLayoutId id="2147483692" r:id="rId6"/>
    <p:sldLayoutId id="2147483694" r:id="rId7"/>
    <p:sldLayoutId id="2147483693" r:id="rId8"/>
    <p:sldLayoutId id="2147483695" r:id="rId9"/>
    <p:sldLayoutId id="2147483696" r:id="rId10"/>
    <p:sldLayoutId id="2147483697" r:id="rId11"/>
    <p:sldLayoutId id="2147483698"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bg1"/>
          </a:solidFill>
          <a:latin typeface="Helvetica Neue"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128" y="0"/>
            <a:ext cx="8924795" cy="49730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457200" y="6217920"/>
            <a:ext cx="512523"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4B8D3C05-9755-44A2-BF3D-BE7863C1555B}" type="slidenum">
              <a:rPr lang="en-US" smtClean="0"/>
              <a:pPr/>
              <a:t>‹#›</a:t>
            </a:fld>
            <a:endParaRPr lang="en-US" dirty="0"/>
          </a:p>
        </p:txBody>
      </p:sp>
      <p:sp>
        <p:nvSpPr>
          <p:cNvPr id="4"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013349584"/>
      </p:ext>
    </p:extLst>
  </p:cSld>
  <p:clrMap bg1="lt1" tx1="dk1" bg2="lt2" tx2="dk2" accent1="accent1" accent2="accent2" accent3="accent3" accent4="accent4" accent5="accent5" accent6="accent6" hlink="hlink" folHlink="folHlink"/>
  <p:sldLayoutIdLst>
    <p:sldLayoutId id="2147483700" r:id="rId1"/>
    <p:sldLayoutId id="2147483720" r:id="rId2"/>
    <p:sldLayoutId id="2147483702" r:id="rId3"/>
    <p:sldLayoutId id="2147483703" r:id="rId4"/>
    <p:sldLayoutId id="2147483704"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2000" kern="1200">
          <a:solidFill>
            <a:schemeClr val="bg1"/>
          </a:solidFill>
          <a:latin typeface="SJSU Spartan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Wireless_channel" TargetMode="External"/><Relationship Id="rId2" Type="http://schemas.openxmlformats.org/officeDocument/2006/relationships/hyperlink" Target="https://en.wikipedia.org/wiki/Radio" TargetMode="Externa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EE 295</a:t>
            </a:r>
            <a:endParaRPr lang="en-US" dirty="0"/>
          </a:p>
        </p:txBody>
      </p:sp>
      <p:sp>
        <p:nvSpPr>
          <p:cNvPr id="3" name="Text Placeholder 2"/>
          <p:cNvSpPr>
            <a:spLocks noGrp="1"/>
          </p:cNvSpPr>
          <p:nvPr>
            <p:ph type="body" sz="quarter" idx="10"/>
          </p:nvPr>
        </p:nvSpPr>
        <p:spPr/>
        <p:txBody>
          <a:bodyPr>
            <a:normAutofit fontScale="92500"/>
          </a:bodyPr>
          <a:lstStyle/>
          <a:p>
            <a:r>
              <a:rPr lang="en-US" dirty="0" err="1" smtClean="0"/>
              <a:t>TechWriting</a:t>
            </a:r>
            <a:r>
              <a:rPr lang="en-US" dirty="0" smtClean="0"/>
              <a:t>-Engineering Ethics</a:t>
            </a:r>
            <a:endParaRPr lang="en-US" dirty="0"/>
          </a:p>
        </p:txBody>
      </p:sp>
      <p:sp>
        <p:nvSpPr>
          <p:cNvPr id="4" name="Text Placeholder 3"/>
          <p:cNvSpPr>
            <a:spLocks noGrp="1"/>
          </p:cNvSpPr>
          <p:nvPr>
            <p:ph type="body" sz="quarter" idx="11"/>
          </p:nvPr>
        </p:nvSpPr>
        <p:spPr/>
        <p:txBody>
          <a:bodyPr/>
          <a:lstStyle/>
          <a:p>
            <a:r>
              <a:rPr lang="en-US" dirty="0" smtClean="0"/>
              <a:t>Oct 24, 2019</a:t>
            </a:r>
            <a:endParaRPr lang="en-US" dirty="0"/>
          </a:p>
        </p:txBody>
      </p:sp>
      <p:sp>
        <p:nvSpPr>
          <p:cNvPr id="5" name="Text Placeholder 4"/>
          <p:cNvSpPr>
            <a:spLocks noGrp="1"/>
          </p:cNvSpPr>
          <p:nvPr>
            <p:ph type="body" sz="quarter" idx="12"/>
          </p:nvPr>
        </p:nvSpPr>
        <p:spPr/>
        <p:txBody>
          <a:bodyPr/>
          <a:lstStyle/>
          <a:p>
            <a:r>
              <a:rPr lang="en-US" dirty="0" smtClean="0"/>
              <a:t>Room 339</a:t>
            </a:r>
            <a:endParaRPr lang="en-US" dirty="0"/>
          </a:p>
        </p:txBody>
      </p:sp>
      <p:sp>
        <p:nvSpPr>
          <p:cNvPr id="6" name="Text Placeholder 5"/>
          <p:cNvSpPr>
            <a:spLocks noGrp="1"/>
          </p:cNvSpPr>
          <p:nvPr>
            <p:ph type="body" sz="quarter" idx="13"/>
          </p:nvPr>
        </p:nvSpPr>
        <p:spPr/>
        <p:txBody>
          <a:bodyPr>
            <a:normAutofit fontScale="92500" lnSpcReduction="20000"/>
          </a:bodyPr>
          <a:lstStyle/>
          <a:p>
            <a:r>
              <a:rPr lang="en-US" dirty="0" smtClean="0"/>
              <a:t>Tom Wrappe</a:t>
            </a:r>
            <a:endParaRPr lang="en-US" dirty="0"/>
          </a:p>
        </p:txBody>
      </p:sp>
      <p:sp>
        <p:nvSpPr>
          <p:cNvPr id="7" name="Text Placeholder 6"/>
          <p:cNvSpPr>
            <a:spLocks noGrp="1"/>
          </p:cNvSpPr>
          <p:nvPr>
            <p:ph type="body" sz="quarter" idx="14"/>
          </p:nvPr>
        </p:nvSpPr>
        <p:spPr/>
        <p:txBody>
          <a:bodyPr/>
          <a:lstStyle/>
          <a:p>
            <a:r>
              <a:rPr lang="en-US" dirty="0" smtClean="0"/>
              <a:t>EE Lecturer</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337268653"/>
      </p:ext>
    </p:extLst>
  </p:cSld>
  <p:clrMapOvr>
    <a:masterClrMapping/>
  </p:clrMapOvr>
  <mc:AlternateContent xmlns:mc="http://schemas.openxmlformats.org/markup-compatibility/2006" xmlns:p14="http://schemas.microsoft.com/office/powerpoint/2010/main">
    <mc:Choice Requires="p14">
      <p:transition spd="slow" p14:dur="2000" advClick="0" advTm="12178"/>
    </mc:Choice>
    <mc:Fallback xmlns="">
      <p:transition spd="slow" advClick="0" advTm="1217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087" y="248405"/>
            <a:ext cx="7886700" cy="886159"/>
          </a:xfrm>
        </p:spPr>
        <p:txBody>
          <a:bodyPr>
            <a:noAutofit/>
          </a:bodyPr>
          <a:lstStyle/>
          <a:p>
            <a:pPr algn="ctr"/>
            <a:r>
              <a:rPr lang="en-US" sz="3600" dirty="0" smtClean="0"/>
              <a:t>Framework for Research </a:t>
            </a:r>
            <a:br>
              <a:rPr lang="en-US" sz="3600" dirty="0" smtClean="0"/>
            </a:br>
            <a:r>
              <a:rPr lang="en-US" sz="3600" dirty="0" smtClean="0"/>
              <a:t>Option #2</a:t>
            </a:r>
            <a:endParaRPr lang="en-US" sz="3600" dirty="0"/>
          </a:p>
        </p:txBody>
      </p:sp>
      <p:sp>
        <p:nvSpPr>
          <p:cNvPr id="4" name="Trapezoid 3"/>
          <p:cNvSpPr/>
          <p:nvPr/>
        </p:nvSpPr>
        <p:spPr>
          <a:xfrm rot="10800000">
            <a:off x="2715208" y="1236515"/>
            <a:ext cx="3437940" cy="2369130"/>
          </a:xfrm>
          <a:prstGeom prst="trapezoid">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rapezoid 4"/>
          <p:cNvSpPr/>
          <p:nvPr/>
        </p:nvSpPr>
        <p:spPr>
          <a:xfrm>
            <a:off x="2715202" y="4198017"/>
            <a:ext cx="3437946" cy="2376054"/>
          </a:xfrm>
          <a:prstGeom prst="trapezoid">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3303037" y="3605646"/>
            <a:ext cx="2245714" cy="727364"/>
          </a:xfrm>
          <a:prstGeom prst="rect">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p:nvSpPr>
        <p:spPr>
          <a:xfrm>
            <a:off x="3490603" y="1369231"/>
            <a:ext cx="2067791" cy="369332"/>
          </a:xfrm>
          <a:prstGeom prst="rect">
            <a:avLst/>
          </a:prstGeom>
          <a:noFill/>
        </p:spPr>
        <p:txBody>
          <a:bodyPr wrap="square" rtlCol="0">
            <a:spAutoFit/>
          </a:bodyPr>
          <a:lstStyle/>
          <a:p>
            <a:pPr algn="ctr"/>
            <a:r>
              <a:rPr lang="en-US" dirty="0" smtClean="0">
                <a:solidFill>
                  <a:prstClr val="white"/>
                </a:solidFill>
              </a:rPr>
              <a:t>Area of Research</a:t>
            </a:r>
            <a:endParaRPr lang="en-US" dirty="0">
              <a:solidFill>
                <a:prstClr val="white"/>
              </a:solidFill>
            </a:endParaRPr>
          </a:p>
        </p:txBody>
      </p:sp>
      <p:sp>
        <p:nvSpPr>
          <p:cNvPr id="8" name="TextBox 7"/>
          <p:cNvSpPr txBox="1"/>
          <p:nvPr/>
        </p:nvSpPr>
        <p:spPr>
          <a:xfrm>
            <a:off x="2921542" y="1970990"/>
            <a:ext cx="3040719" cy="646331"/>
          </a:xfrm>
          <a:prstGeom prst="rect">
            <a:avLst/>
          </a:prstGeom>
          <a:noFill/>
        </p:spPr>
        <p:txBody>
          <a:bodyPr wrap="square" rtlCol="0">
            <a:spAutoFit/>
          </a:bodyPr>
          <a:lstStyle/>
          <a:p>
            <a:pPr algn="ctr"/>
            <a:r>
              <a:rPr lang="en-US" dirty="0" smtClean="0">
                <a:solidFill>
                  <a:prstClr val="white"/>
                </a:solidFill>
              </a:rPr>
              <a:t>Specific Topic </a:t>
            </a:r>
          </a:p>
          <a:p>
            <a:pPr algn="ctr"/>
            <a:r>
              <a:rPr lang="en-US" dirty="0" smtClean="0">
                <a:solidFill>
                  <a:prstClr val="white"/>
                </a:solidFill>
              </a:rPr>
              <a:t>(Describe Specific Research</a:t>
            </a:r>
            <a:endParaRPr lang="en-US" dirty="0">
              <a:solidFill>
                <a:prstClr val="white"/>
              </a:solidFill>
            </a:endParaRPr>
          </a:p>
        </p:txBody>
      </p:sp>
      <p:sp>
        <p:nvSpPr>
          <p:cNvPr id="9" name="TextBox 8"/>
          <p:cNvSpPr txBox="1"/>
          <p:nvPr/>
        </p:nvSpPr>
        <p:spPr>
          <a:xfrm>
            <a:off x="3462714" y="2837995"/>
            <a:ext cx="2067791" cy="369332"/>
          </a:xfrm>
          <a:prstGeom prst="rect">
            <a:avLst/>
          </a:prstGeom>
          <a:noFill/>
        </p:spPr>
        <p:txBody>
          <a:bodyPr wrap="square" rtlCol="0">
            <a:spAutoFit/>
          </a:bodyPr>
          <a:lstStyle/>
          <a:p>
            <a:pPr algn="ctr"/>
            <a:r>
              <a:rPr lang="en-US" dirty="0" smtClean="0">
                <a:solidFill>
                  <a:prstClr val="white"/>
                </a:solidFill>
              </a:rPr>
              <a:t>Criteria for Analysis</a:t>
            </a:r>
            <a:endParaRPr lang="en-US" dirty="0">
              <a:solidFill>
                <a:prstClr val="white"/>
              </a:solidFill>
            </a:endParaRPr>
          </a:p>
        </p:txBody>
      </p:sp>
      <p:sp>
        <p:nvSpPr>
          <p:cNvPr id="10" name="TextBox 9"/>
          <p:cNvSpPr txBox="1"/>
          <p:nvPr/>
        </p:nvSpPr>
        <p:spPr>
          <a:xfrm>
            <a:off x="3792048" y="3826226"/>
            <a:ext cx="1267691" cy="369332"/>
          </a:xfrm>
          <a:prstGeom prst="rect">
            <a:avLst/>
          </a:prstGeom>
          <a:solidFill>
            <a:schemeClr val="accent2"/>
          </a:solidFill>
        </p:spPr>
        <p:txBody>
          <a:bodyPr wrap="square" rtlCol="0">
            <a:spAutoFit/>
          </a:bodyPr>
          <a:lstStyle/>
          <a:p>
            <a:pPr algn="ctr"/>
            <a:r>
              <a:rPr lang="en-US" dirty="0" smtClean="0">
                <a:solidFill>
                  <a:prstClr val="white"/>
                </a:solidFill>
              </a:rPr>
              <a:t>ANALYSIS</a:t>
            </a:r>
            <a:endParaRPr lang="en-US" dirty="0">
              <a:solidFill>
                <a:prstClr val="white"/>
              </a:solidFill>
            </a:endParaRPr>
          </a:p>
        </p:txBody>
      </p:sp>
      <p:sp>
        <p:nvSpPr>
          <p:cNvPr id="11" name="TextBox 10"/>
          <p:cNvSpPr txBox="1"/>
          <p:nvPr/>
        </p:nvSpPr>
        <p:spPr>
          <a:xfrm>
            <a:off x="3408005" y="4596103"/>
            <a:ext cx="2067791" cy="646331"/>
          </a:xfrm>
          <a:prstGeom prst="rect">
            <a:avLst/>
          </a:prstGeom>
          <a:noFill/>
        </p:spPr>
        <p:txBody>
          <a:bodyPr wrap="square" rtlCol="0">
            <a:spAutoFit/>
          </a:bodyPr>
          <a:lstStyle/>
          <a:p>
            <a:pPr algn="ctr"/>
            <a:r>
              <a:rPr lang="en-US" dirty="0" smtClean="0">
                <a:solidFill>
                  <a:prstClr val="white"/>
                </a:solidFill>
              </a:rPr>
              <a:t>Results and Implications</a:t>
            </a:r>
            <a:endParaRPr lang="en-US" dirty="0">
              <a:solidFill>
                <a:prstClr val="white"/>
              </a:solidFill>
            </a:endParaRPr>
          </a:p>
        </p:txBody>
      </p:sp>
      <p:sp>
        <p:nvSpPr>
          <p:cNvPr id="12" name="TextBox 11"/>
          <p:cNvSpPr txBox="1"/>
          <p:nvPr/>
        </p:nvSpPr>
        <p:spPr>
          <a:xfrm>
            <a:off x="3303038" y="5850264"/>
            <a:ext cx="2255356" cy="646331"/>
          </a:xfrm>
          <a:prstGeom prst="rect">
            <a:avLst/>
          </a:prstGeom>
          <a:noFill/>
        </p:spPr>
        <p:txBody>
          <a:bodyPr wrap="square" rtlCol="0">
            <a:spAutoFit/>
          </a:bodyPr>
          <a:lstStyle/>
          <a:p>
            <a:pPr algn="ctr"/>
            <a:r>
              <a:rPr lang="en-US" dirty="0" smtClean="0">
                <a:solidFill>
                  <a:prstClr val="white"/>
                </a:solidFill>
              </a:rPr>
              <a:t>Conclusions  &amp;Recommendations</a:t>
            </a:r>
            <a:endParaRPr lang="en-US" dirty="0">
              <a:solidFill>
                <a:prstClr val="white"/>
              </a:solidFill>
            </a:endParaRPr>
          </a:p>
        </p:txBody>
      </p:sp>
      <p:sp>
        <p:nvSpPr>
          <p:cNvPr id="3" name="TextBox 2"/>
          <p:cNvSpPr txBox="1"/>
          <p:nvPr/>
        </p:nvSpPr>
        <p:spPr>
          <a:xfrm>
            <a:off x="251078" y="2953347"/>
            <a:ext cx="2670464" cy="1569660"/>
          </a:xfrm>
          <a:prstGeom prst="rect">
            <a:avLst/>
          </a:prstGeom>
          <a:noFill/>
          <a:ln>
            <a:solidFill>
              <a:schemeClr val="bg1"/>
            </a:solidFill>
          </a:ln>
        </p:spPr>
        <p:txBody>
          <a:bodyPr wrap="square" rtlCol="0">
            <a:spAutoFit/>
          </a:bodyPr>
          <a:lstStyle/>
          <a:p>
            <a:r>
              <a:rPr lang="en-US" sz="2400" dirty="0" smtClean="0">
                <a:solidFill>
                  <a:prstClr val="white"/>
                </a:solidFill>
              </a:rPr>
              <a:t>Research is a fluid.</a:t>
            </a:r>
          </a:p>
          <a:p>
            <a:r>
              <a:rPr lang="en-US" sz="2400" dirty="0" smtClean="0">
                <a:solidFill>
                  <a:prstClr val="white"/>
                </a:solidFill>
              </a:rPr>
              <a:t>It has the form of the container you choose.</a:t>
            </a:r>
            <a:endParaRPr lang="en-US" sz="2400" dirty="0">
              <a:solidFill>
                <a:prstClr val="white"/>
              </a:solidFill>
            </a:endParaRPr>
          </a:p>
        </p:txBody>
      </p:sp>
      <p:sp>
        <p:nvSpPr>
          <p:cNvPr id="13" name="Rectangle 12"/>
          <p:cNvSpPr/>
          <p:nvPr/>
        </p:nvSpPr>
        <p:spPr>
          <a:xfrm>
            <a:off x="6153155" y="1738563"/>
            <a:ext cx="2766910" cy="3693319"/>
          </a:xfrm>
          <a:prstGeom prst="rect">
            <a:avLst/>
          </a:prstGeom>
          <a:ln>
            <a:solidFill>
              <a:schemeClr val="bg1"/>
            </a:solidFill>
          </a:ln>
        </p:spPr>
        <p:txBody>
          <a:bodyPr wrap="square">
            <a:spAutoFit/>
          </a:bodyPr>
          <a:lstStyle/>
          <a:p>
            <a:r>
              <a:rPr lang="en-US" dirty="0" smtClean="0">
                <a:solidFill>
                  <a:prstClr val="white"/>
                </a:solidFill>
              </a:rPr>
              <a:t>The “container” is the Analysis Process you choose:</a:t>
            </a:r>
          </a:p>
          <a:p>
            <a:r>
              <a:rPr lang="en-US" dirty="0" smtClean="0">
                <a:solidFill>
                  <a:prstClr val="white"/>
                </a:solidFill>
              </a:rPr>
              <a:t>-Compare multiple technologies by measuring their performance in a consistent “test” process  (Comparative Analysis)</a:t>
            </a:r>
          </a:p>
          <a:p>
            <a:r>
              <a:rPr lang="en-US" dirty="0" smtClean="0">
                <a:solidFill>
                  <a:prstClr val="white"/>
                </a:solidFill>
              </a:rPr>
              <a:t>-Measure a single technology’s ability to perform a previously unachievable “test” (Feasibility Study)</a:t>
            </a:r>
            <a:endParaRPr lang="en-US" dirty="0">
              <a:solidFill>
                <a:prstClr val="white"/>
              </a:solidFill>
            </a:endParaRPr>
          </a:p>
        </p:txBody>
      </p:sp>
    </p:spTree>
    <p:extLst>
      <p:ext uri="{BB962C8B-B14F-4D97-AF65-F5344CB8AC3E}">
        <p14:creationId xmlns:p14="http://schemas.microsoft.com/office/powerpoint/2010/main" val="5982677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823" y="186059"/>
            <a:ext cx="7886700" cy="886159"/>
          </a:xfrm>
        </p:spPr>
        <p:txBody>
          <a:bodyPr>
            <a:normAutofit fontScale="90000"/>
          </a:bodyPr>
          <a:lstStyle/>
          <a:p>
            <a:r>
              <a:rPr lang="en-US" dirty="0" smtClean="0"/>
              <a:t>Final Paper:  Outline/Abstract due Oct 31</a:t>
            </a:r>
            <a:endParaRPr lang="en-US" dirty="0"/>
          </a:p>
        </p:txBody>
      </p:sp>
      <p:sp>
        <p:nvSpPr>
          <p:cNvPr id="3" name="Content Placeholder 2"/>
          <p:cNvSpPr>
            <a:spLocks noGrp="1"/>
          </p:cNvSpPr>
          <p:nvPr>
            <p:ph idx="1"/>
          </p:nvPr>
        </p:nvSpPr>
        <p:spPr>
          <a:xfrm>
            <a:off x="176645" y="1340427"/>
            <a:ext cx="8853055" cy="5330537"/>
          </a:xfrm>
        </p:spPr>
        <p:txBody>
          <a:bodyPr>
            <a:normAutofit lnSpcReduction="10000"/>
          </a:bodyPr>
          <a:lstStyle/>
          <a:p>
            <a:r>
              <a:rPr lang="en-US" dirty="0"/>
              <a:t>Submit an outline and an abstract For your final Paper using 1-2 pages</a:t>
            </a:r>
          </a:p>
          <a:p>
            <a:r>
              <a:rPr lang="en-US" dirty="0"/>
              <a:t> </a:t>
            </a:r>
          </a:p>
          <a:p>
            <a:r>
              <a:rPr lang="en-US" dirty="0"/>
              <a:t>Expand on your topic selection </a:t>
            </a:r>
          </a:p>
          <a:p>
            <a:r>
              <a:rPr lang="en-US" dirty="0"/>
              <a:t>-”Fine tune” your topic</a:t>
            </a:r>
          </a:p>
          <a:p>
            <a:r>
              <a:rPr lang="en-US" dirty="0"/>
              <a:t>-</a:t>
            </a:r>
            <a:r>
              <a:rPr lang="en-US" dirty="0">
                <a:solidFill>
                  <a:srgbClr val="FFFF00"/>
                </a:solidFill>
              </a:rPr>
              <a:t>Create outline based on the complete </a:t>
            </a:r>
            <a:r>
              <a:rPr lang="en-US" dirty="0" smtClean="0">
                <a:solidFill>
                  <a:srgbClr val="FFFF00"/>
                </a:solidFill>
              </a:rPr>
              <a:t>Product Proposal or Research </a:t>
            </a:r>
            <a:r>
              <a:rPr lang="en-US" dirty="0">
                <a:solidFill>
                  <a:srgbClr val="FFFF00"/>
                </a:solidFill>
              </a:rPr>
              <a:t>Paper outline</a:t>
            </a:r>
          </a:p>
          <a:p>
            <a:r>
              <a:rPr lang="en-US" dirty="0"/>
              <a:t>-Prepare </a:t>
            </a:r>
            <a:r>
              <a:rPr lang="en-US" dirty="0" smtClean="0">
                <a:solidFill>
                  <a:srgbClr val="FFFF00"/>
                </a:solidFill>
              </a:rPr>
              <a:t>a summary </a:t>
            </a:r>
            <a:r>
              <a:rPr lang="en-US" dirty="0">
                <a:solidFill>
                  <a:srgbClr val="FFFF00"/>
                </a:solidFill>
              </a:rPr>
              <a:t>with one or two paragraphs (not bullet items, full sentence-based paragraphs) that capture the key elements of each section</a:t>
            </a:r>
          </a:p>
          <a:p>
            <a:r>
              <a:rPr lang="en-US" dirty="0" smtClean="0"/>
              <a:t>Summarize </a:t>
            </a:r>
            <a:r>
              <a:rPr lang="en-US" dirty="0"/>
              <a:t> your market and technology research (previously 20 sources)</a:t>
            </a:r>
          </a:p>
          <a:p>
            <a:r>
              <a:rPr lang="en-US" dirty="0"/>
              <a:t> </a:t>
            </a:r>
            <a:r>
              <a:rPr lang="en-US" dirty="0" smtClean="0"/>
              <a:t>-Fill out a complete checklist per instructions as a condition of grading</a:t>
            </a:r>
            <a:endParaRPr lang="en-US" dirty="0"/>
          </a:p>
          <a:p>
            <a:r>
              <a:rPr lang="en-US" dirty="0">
                <a:solidFill>
                  <a:srgbClr val="FFFF00"/>
                </a:solidFill>
              </a:rPr>
              <a:t>3.Provide a “budget” totaling 7200 +/-  words </a:t>
            </a:r>
            <a:r>
              <a:rPr lang="en-US" dirty="0" smtClean="0">
                <a:solidFill>
                  <a:srgbClr val="FFFF00"/>
                </a:solidFill>
              </a:rPr>
              <a:t>(15 pages) for </a:t>
            </a:r>
            <a:r>
              <a:rPr lang="en-US" dirty="0">
                <a:solidFill>
                  <a:srgbClr val="FFFF00"/>
                </a:solidFill>
              </a:rPr>
              <a:t>your Final </a:t>
            </a:r>
            <a:r>
              <a:rPr lang="en-US" dirty="0" smtClean="0">
                <a:solidFill>
                  <a:srgbClr val="FFFF00"/>
                </a:solidFill>
              </a:rPr>
              <a:t>Paper (Extended Proposal) or 5600-6000 words (10 pager Research)</a:t>
            </a:r>
            <a:endParaRPr lang="en-US" dirty="0">
              <a:solidFill>
                <a:srgbClr val="FFFF00"/>
              </a:solidFill>
            </a:endParaRPr>
          </a:p>
          <a:p>
            <a:r>
              <a:rPr lang="en-US" dirty="0"/>
              <a:t>4.Be ready to discuss during </a:t>
            </a:r>
            <a:r>
              <a:rPr lang="en-US" dirty="0" smtClean="0"/>
              <a:t>Nov 5 and/or  Nov 7 class</a:t>
            </a:r>
            <a:endParaRPr lang="en-US" dirty="0"/>
          </a:p>
          <a:p>
            <a:r>
              <a:rPr lang="en-US" dirty="0" smtClean="0"/>
              <a:t>5. Checklist and Peer Review (2) within one week of deadline</a:t>
            </a:r>
          </a:p>
          <a:p>
            <a:r>
              <a:rPr lang="en-US" dirty="0" smtClean="0"/>
              <a:t>6.As </a:t>
            </a:r>
            <a:r>
              <a:rPr lang="en-US" dirty="0"/>
              <a:t>always, 15% plagiarism or less is required from </a:t>
            </a:r>
            <a:r>
              <a:rPr lang="en-US" dirty="0" err="1"/>
              <a:t>Turnitin</a:t>
            </a:r>
            <a:endParaRPr lang="en-US" dirty="0"/>
          </a:p>
          <a:p>
            <a:endParaRPr lang="en-US" dirty="0"/>
          </a:p>
        </p:txBody>
      </p:sp>
    </p:spTree>
    <p:extLst>
      <p:ext uri="{BB962C8B-B14F-4D97-AF65-F5344CB8AC3E}">
        <p14:creationId xmlns:p14="http://schemas.microsoft.com/office/powerpoint/2010/main" val="24442800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040" y="643259"/>
            <a:ext cx="7886700" cy="886159"/>
          </a:xfrm>
        </p:spPr>
        <p:txBody>
          <a:bodyPr/>
          <a:lstStyle/>
          <a:p>
            <a:r>
              <a:rPr lang="en-US" dirty="0" smtClean="0"/>
              <a:t>Resume </a:t>
            </a:r>
            <a:r>
              <a:rPr lang="en-US" dirty="0" smtClean="0"/>
              <a:t>Lecture</a:t>
            </a:r>
            <a:endParaRPr lang="en-US" dirty="0"/>
          </a:p>
        </p:txBody>
      </p:sp>
    </p:spTree>
    <p:extLst>
      <p:ext uri="{BB962C8B-B14F-4D97-AF65-F5344CB8AC3E}">
        <p14:creationId xmlns:p14="http://schemas.microsoft.com/office/powerpoint/2010/main" val="25308793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59" y="258795"/>
            <a:ext cx="7886700" cy="886159"/>
          </a:xfrm>
        </p:spPr>
        <p:txBody>
          <a:bodyPr>
            <a:normAutofit fontScale="90000"/>
          </a:bodyPr>
          <a:lstStyle/>
          <a:p>
            <a:r>
              <a:rPr lang="en-US" dirty="0" smtClean="0"/>
              <a:t>Start the Resume Research</a:t>
            </a:r>
            <a:endParaRPr lang="en-US" dirty="0"/>
          </a:p>
        </p:txBody>
      </p:sp>
      <p:sp>
        <p:nvSpPr>
          <p:cNvPr id="3" name="Content Placeholder 2"/>
          <p:cNvSpPr>
            <a:spLocks noGrp="1"/>
          </p:cNvSpPr>
          <p:nvPr>
            <p:ph idx="1"/>
          </p:nvPr>
        </p:nvSpPr>
        <p:spPr>
          <a:xfrm>
            <a:off x="619319" y="1381992"/>
            <a:ext cx="7886700" cy="5351318"/>
          </a:xfrm>
        </p:spPr>
        <p:txBody>
          <a:bodyPr>
            <a:normAutofit fontScale="92500" lnSpcReduction="20000"/>
          </a:bodyPr>
          <a:lstStyle/>
          <a:p>
            <a:r>
              <a:rPr lang="en-US" dirty="0" smtClean="0"/>
              <a:t>-Posted on Canvas </a:t>
            </a:r>
          </a:p>
          <a:p>
            <a:r>
              <a:rPr lang="en-US" dirty="0" smtClean="0"/>
              <a:t>-Final Due Nov 14, 2019</a:t>
            </a:r>
          </a:p>
          <a:p>
            <a:endParaRPr lang="en-US" dirty="0" smtClean="0"/>
          </a:p>
          <a:p>
            <a:r>
              <a:rPr lang="en-US" dirty="0" smtClean="0">
                <a:solidFill>
                  <a:srgbClr val="FFFF00"/>
                </a:solidFill>
              </a:rPr>
              <a:t>-BRING AT LEAST ONE JOB POSTING TO CLASS TU, Oct 29 and/or TH, Oct 31</a:t>
            </a:r>
          </a:p>
          <a:p>
            <a:endParaRPr lang="en-US" dirty="0" smtClean="0">
              <a:solidFill>
                <a:srgbClr val="FFFF00"/>
              </a:solidFill>
            </a:endParaRPr>
          </a:p>
          <a:p>
            <a:r>
              <a:rPr lang="en-US" dirty="0" smtClean="0"/>
              <a:t>-</a:t>
            </a:r>
            <a:r>
              <a:rPr lang="en-US" dirty="0">
                <a:solidFill>
                  <a:srgbClr val="FFFF00"/>
                </a:solidFill>
              </a:rPr>
              <a:t>Find three (3) job postings</a:t>
            </a:r>
            <a:r>
              <a:rPr lang="en-US" dirty="0"/>
              <a:t>. Analyze them, and determine what will influence the company to select you for consideration. </a:t>
            </a:r>
            <a:endParaRPr lang="en-US" dirty="0" smtClean="0"/>
          </a:p>
          <a:p>
            <a:pPr marL="457200" indent="-457200">
              <a:buAutoNum type="arabicPeriod"/>
            </a:pPr>
            <a:r>
              <a:rPr lang="en-US" dirty="0" smtClean="0"/>
              <a:t>Write </a:t>
            </a:r>
            <a:r>
              <a:rPr lang="en-US" dirty="0"/>
              <a:t>an </a:t>
            </a:r>
            <a:r>
              <a:rPr lang="en-US" dirty="0">
                <a:solidFill>
                  <a:srgbClr val="FFFF00"/>
                </a:solidFill>
              </a:rPr>
              <a:t>analysis </a:t>
            </a:r>
            <a:r>
              <a:rPr lang="en-US" dirty="0" smtClean="0">
                <a:solidFill>
                  <a:srgbClr val="FFFF00"/>
                </a:solidFill>
              </a:rPr>
              <a:t>paragraph for </a:t>
            </a:r>
            <a:r>
              <a:rPr lang="en-US" dirty="0">
                <a:solidFill>
                  <a:srgbClr val="FFFF00"/>
                </a:solidFill>
              </a:rPr>
              <a:t>each </a:t>
            </a:r>
            <a:r>
              <a:rPr lang="en-US" dirty="0"/>
              <a:t>indicating how you think they will make the decision, what you have to offer, what you hope to get, and what the company will offer, and what they hope to get. </a:t>
            </a:r>
            <a:endParaRPr lang="en-US" dirty="0" smtClean="0"/>
          </a:p>
          <a:p>
            <a:pPr marL="457200" indent="-457200">
              <a:buAutoNum type="arabicPeriod"/>
            </a:pPr>
            <a:r>
              <a:rPr lang="en-US" dirty="0" smtClean="0"/>
              <a:t>Indicate </a:t>
            </a:r>
            <a:r>
              <a:rPr lang="en-US" dirty="0">
                <a:solidFill>
                  <a:srgbClr val="FFFF00"/>
                </a:solidFill>
              </a:rPr>
              <a:t>what you will place in the resume to influence the decision maker</a:t>
            </a:r>
            <a:r>
              <a:rPr lang="en-US" dirty="0"/>
              <a:t>. Look beyond just the technical. </a:t>
            </a:r>
          </a:p>
          <a:p>
            <a:pPr marL="457200" indent="-457200">
              <a:buAutoNum type="arabicPeriod"/>
            </a:pPr>
            <a:r>
              <a:rPr lang="en-US" dirty="0" smtClean="0">
                <a:solidFill>
                  <a:srgbClr val="FFFF00"/>
                </a:solidFill>
              </a:rPr>
              <a:t>Write </a:t>
            </a:r>
            <a:r>
              <a:rPr lang="en-US" dirty="0">
                <a:solidFill>
                  <a:srgbClr val="FFFF00"/>
                </a:solidFill>
              </a:rPr>
              <a:t>a targeted resume for each company</a:t>
            </a:r>
            <a:r>
              <a:rPr lang="en-US" dirty="0" smtClean="0"/>
              <a:t>.</a:t>
            </a:r>
          </a:p>
          <a:p>
            <a:endParaRPr lang="en-US" dirty="0"/>
          </a:p>
          <a:p>
            <a:endParaRPr lang="en-US" dirty="0"/>
          </a:p>
          <a:p>
            <a:r>
              <a:rPr lang="en-US" dirty="0"/>
              <a:t>Submit analysis and resumes on Canvas. The analysis </a:t>
            </a:r>
            <a:r>
              <a:rPr lang="en-US" dirty="0" smtClean="0"/>
              <a:t>must </a:t>
            </a:r>
            <a:r>
              <a:rPr lang="en-US" dirty="0"/>
              <a:t>be plagiarism checked. Please put </a:t>
            </a:r>
            <a:r>
              <a:rPr lang="en-US" dirty="0" smtClean="0"/>
              <a:t>analysis and resumes in separate files. </a:t>
            </a:r>
            <a:r>
              <a:rPr lang="en-US" dirty="0"/>
              <a:t>The resumes will be checked, but </a:t>
            </a:r>
            <a:r>
              <a:rPr lang="en-US" dirty="0" smtClean="0"/>
              <a:t>not scored.</a:t>
            </a:r>
            <a:endParaRPr lang="en-US" dirty="0"/>
          </a:p>
          <a:p>
            <a:endParaRPr lang="en-US" dirty="0"/>
          </a:p>
        </p:txBody>
      </p:sp>
    </p:spTree>
    <p:extLst>
      <p:ext uri="{BB962C8B-B14F-4D97-AF65-F5344CB8AC3E}">
        <p14:creationId xmlns:p14="http://schemas.microsoft.com/office/powerpoint/2010/main" val="2626034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041" y="102931"/>
            <a:ext cx="7886700" cy="886159"/>
          </a:xfrm>
        </p:spPr>
        <p:txBody>
          <a:bodyPr/>
          <a:lstStyle/>
          <a:p>
            <a:r>
              <a:rPr lang="en-US" dirty="0" smtClean="0"/>
              <a:t>Resume  OOC Exercise</a:t>
            </a:r>
            <a:endParaRPr lang="en-US" dirty="0"/>
          </a:p>
        </p:txBody>
      </p:sp>
      <p:sp>
        <p:nvSpPr>
          <p:cNvPr id="3" name="Content Placeholder 2"/>
          <p:cNvSpPr>
            <a:spLocks noGrp="1"/>
          </p:cNvSpPr>
          <p:nvPr>
            <p:ph idx="1"/>
          </p:nvPr>
        </p:nvSpPr>
        <p:spPr>
          <a:xfrm>
            <a:off x="628650" y="1049482"/>
            <a:ext cx="7886700" cy="4805887"/>
          </a:xfrm>
        </p:spPr>
        <p:txBody>
          <a:bodyPr/>
          <a:lstStyle/>
          <a:p>
            <a:pPr marL="342900" indent="-342900">
              <a:buFont typeface="Arial" panose="020B0604020202020204" pitchFamily="34" charset="0"/>
              <a:buChar char="•"/>
            </a:pPr>
            <a:r>
              <a:rPr lang="en-US" dirty="0">
                <a:solidFill>
                  <a:srgbClr val="FFFF00"/>
                </a:solidFill>
              </a:rPr>
              <a:t>Analyze </a:t>
            </a:r>
            <a:r>
              <a:rPr lang="en-US" dirty="0" smtClean="0">
                <a:solidFill>
                  <a:srgbClr val="FFFF00"/>
                </a:solidFill>
              </a:rPr>
              <a:t>the job description</a:t>
            </a:r>
            <a:r>
              <a:rPr lang="en-US" dirty="0" smtClean="0"/>
              <a:t> and </a:t>
            </a:r>
            <a:r>
              <a:rPr lang="en-US" dirty="0"/>
              <a:t>determine what will influence the company to select you for </a:t>
            </a:r>
            <a:r>
              <a:rPr lang="en-US" dirty="0" smtClean="0"/>
              <a:t>consideration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Write </a:t>
            </a:r>
            <a:r>
              <a:rPr lang="en-US" dirty="0"/>
              <a:t>an analysis of each </a:t>
            </a:r>
            <a:r>
              <a:rPr lang="en-US" dirty="0" smtClean="0"/>
              <a:t>job indicating </a:t>
            </a:r>
            <a:r>
              <a:rPr lang="en-US" dirty="0"/>
              <a:t>how you think </a:t>
            </a:r>
            <a:r>
              <a:rPr lang="en-US" dirty="0" smtClean="0"/>
              <a:t>the company will </a:t>
            </a:r>
            <a:r>
              <a:rPr lang="en-US" dirty="0"/>
              <a:t>make the </a:t>
            </a:r>
            <a:r>
              <a:rPr lang="en-US" dirty="0" smtClean="0"/>
              <a:t>decision to interview and hire </a:t>
            </a:r>
          </a:p>
          <a:p>
            <a:pPr marL="800100" lvl="1" indent="-342900">
              <a:buFont typeface="Arial" panose="020B0604020202020204" pitchFamily="34" charset="0"/>
              <a:buChar char="•"/>
            </a:pPr>
            <a:r>
              <a:rPr lang="en-US" dirty="0" smtClean="0">
                <a:solidFill>
                  <a:srgbClr val="FFFF00"/>
                </a:solidFill>
              </a:rPr>
              <a:t>what </a:t>
            </a:r>
            <a:r>
              <a:rPr lang="en-US" dirty="0">
                <a:solidFill>
                  <a:srgbClr val="FFFF00"/>
                </a:solidFill>
              </a:rPr>
              <a:t>you have to offer, </a:t>
            </a:r>
            <a:r>
              <a:rPr lang="en-US" dirty="0" smtClean="0">
                <a:solidFill>
                  <a:srgbClr val="FFFF00"/>
                </a:solidFill>
              </a:rPr>
              <a:t> and what you hope to get</a:t>
            </a:r>
          </a:p>
          <a:p>
            <a:pPr lvl="1"/>
            <a:endParaRPr lang="en-US" dirty="0" smtClean="0"/>
          </a:p>
          <a:p>
            <a:pPr marL="800100" lvl="1" indent="-342900">
              <a:buFont typeface="Arial" panose="020B0604020202020204" pitchFamily="34" charset="0"/>
              <a:buChar char="•"/>
            </a:pPr>
            <a:r>
              <a:rPr lang="en-US" dirty="0" smtClean="0">
                <a:solidFill>
                  <a:srgbClr val="FFFF00"/>
                </a:solidFill>
              </a:rPr>
              <a:t>what </a:t>
            </a:r>
            <a:r>
              <a:rPr lang="en-US" dirty="0">
                <a:solidFill>
                  <a:srgbClr val="FFFF00"/>
                </a:solidFill>
              </a:rPr>
              <a:t>the company will offer, and what they hope to get. </a:t>
            </a:r>
            <a:endParaRPr lang="en-US" dirty="0" smtClean="0">
              <a:solidFill>
                <a:srgbClr val="FFFF00"/>
              </a:solidFill>
            </a:endParaRP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r>
              <a:rPr lang="en-US" dirty="0" smtClean="0">
                <a:solidFill>
                  <a:srgbClr val="FFFF00"/>
                </a:solidFill>
              </a:rPr>
              <a:t>Indicate </a:t>
            </a:r>
            <a:r>
              <a:rPr lang="en-US" dirty="0">
                <a:solidFill>
                  <a:srgbClr val="FFFF00"/>
                </a:solidFill>
              </a:rPr>
              <a:t>what you will place in the resume to influence the decision maker. </a:t>
            </a:r>
            <a:r>
              <a:rPr lang="en-US" dirty="0" smtClean="0">
                <a:solidFill>
                  <a:srgbClr val="FFFF00"/>
                </a:solidFill>
              </a:rPr>
              <a:t>    </a:t>
            </a: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r>
              <a:rPr lang="en-US" dirty="0" smtClean="0"/>
              <a:t>Look </a:t>
            </a:r>
            <a:r>
              <a:rPr lang="en-US" dirty="0">
                <a:solidFill>
                  <a:srgbClr val="FFFF00"/>
                </a:solidFill>
              </a:rPr>
              <a:t>beyond just the technical</a:t>
            </a:r>
          </a:p>
        </p:txBody>
      </p:sp>
    </p:spTree>
    <p:extLst>
      <p:ext uri="{BB962C8B-B14F-4D97-AF65-F5344CB8AC3E}">
        <p14:creationId xmlns:p14="http://schemas.microsoft.com/office/powerpoint/2010/main" val="33510095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5796"/>
            <a:ext cx="7886700" cy="886159"/>
          </a:xfrm>
        </p:spPr>
        <p:txBody>
          <a:bodyPr>
            <a:normAutofit/>
          </a:bodyPr>
          <a:lstStyle/>
          <a:p>
            <a:r>
              <a:rPr lang="en-US" sz="4000" dirty="0" smtClean="0"/>
              <a:t>Resume Instructions: Canvas</a:t>
            </a:r>
            <a:endParaRPr lang="en-US" sz="4000" dirty="0"/>
          </a:p>
        </p:txBody>
      </p:sp>
      <p:sp>
        <p:nvSpPr>
          <p:cNvPr id="3" name="Content Placeholder 2"/>
          <p:cNvSpPr>
            <a:spLocks noGrp="1"/>
          </p:cNvSpPr>
          <p:nvPr>
            <p:ph idx="1"/>
          </p:nvPr>
        </p:nvSpPr>
        <p:spPr>
          <a:xfrm>
            <a:off x="628650" y="1186544"/>
            <a:ext cx="7886700" cy="5138056"/>
          </a:xfrm>
        </p:spPr>
        <p:txBody>
          <a:bodyPr>
            <a:normAutofit/>
          </a:bodyPr>
          <a:lstStyle/>
          <a:p>
            <a:r>
              <a:rPr lang="en-US" dirty="0"/>
              <a:t>-Find three (3) job postings. </a:t>
            </a:r>
            <a:r>
              <a:rPr lang="en-US" dirty="0">
                <a:solidFill>
                  <a:srgbClr val="FFFF00"/>
                </a:solidFill>
              </a:rPr>
              <a:t>Analyze them</a:t>
            </a:r>
            <a:r>
              <a:rPr lang="en-US" dirty="0"/>
              <a:t>, and determine what will influence the company to select you for consideration.</a:t>
            </a:r>
          </a:p>
          <a:p>
            <a:r>
              <a:rPr lang="en-US" dirty="0"/>
              <a:t>1.Write an </a:t>
            </a:r>
            <a:r>
              <a:rPr lang="en-US" dirty="0">
                <a:solidFill>
                  <a:srgbClr val="FFFF00"/>
                </a:solidFill>
              </a:rPr>
              <a:t>analysis paragraph </a:t>
            </a:r>
            <a:r>
              <a:rPr lang="en-US" dirty="0"/>
              <a:t>for each indicating</a:t>
            </a:r>
            <a:r>
              <a:rPr lang="en-US" dirty="0">
                <a:solidFill>
                  <a:srgbClr val="FFFF00"/>
                </a:solidFill>
              </a:rPr>
              <a:t> how </a:t>
            </a:r>
            <a:r>
              <a:rPr lang="en-US" dirty="0"/>
              <a:t>you think they will make the decision, </a:t>
            </a:r>
            <a:r>
              <a:rPr lang="en-US" dirty="0">
                <a:solidFill>
                  <a:srgbClr val="FFFF00"/>
                </a:solidFill>
              </a:rPr>
              <a:t>what</a:t>
            </a:r>
            <a:r>
              <a:rPr lang="en-US" dirty="0"/>
              <a:t> </a:t>
            </a:r>
            <a:r>
              <a:rPr lang="en-US" dirty="0">
                <a:solidFill>
                  <a:srgbClr val="FFFF00"/>
                </a:solidFill>
              </a:rPr>
              <a:t>you have to offer, what you hope to get</a:t>
            </a:r>
            <a:r>
              <a:rPr lang="en-US" dirty="0"/>
              <a:t>, and </a:t>
            </a:r>
            <a:r>
              <a:rPr lang="en-US" dirty="0">
                <a:solidFill>
                  <a:srgbClr val="FFFF00"/>
                </a:solidFill>
              </a:rPr>
              <a:t>what the company will offer</a:t>
            </a:r>
            <a:r>
              <a:rPr lang="en-US" dirty="0"/>
              <a:t>, and what they hope to get.</a:t>
            </a:r>
          </a:p>
          <a:p>
            <a:r>
              <a:rPr lang="en-US" dirty="0"/>
              <a:t>2.Indicate </a:t>
            </a:r>
            <a:r>
              <a:rPr lang="en-US" dirty="0">
                <a:solidFill>
                  <a:srgbClr val="FFFF00"/>
                </a:solidFill>
              </a:rPr>
              <a:t>what you will place in the resume to influence </a:t>
            </a:r>
            <a:r>
              <a:rPr lang="en-US" dirty="0"/>
              <a:t>the decision maker. Look beyond just the technical.</a:t>
            </a:r>
          </a:p>
          <a:p>
            <a:r>
              <a:rPr lang="en-US" dirty="0"/>
              <a:t>3.Write a targeted resume for each company.</a:t>
            </a:r>
          </a:p>
          <a:p>
            <a:r>
              <a:rPr lang="en-US" dirty="0"/>
              <a:t>Submit analysis and resumes on Canvas. The analysis will be plagiarism checked. Please put analysis and resumes in separate files. The resumes will be checked, but not scored.</a:t>
            </a:r>
          </a:p>
          <a:p>
            <a:endParaRPr lang="en-US" dirty="0"/>
          </a:p>
        </p:txBody>
      </p:sp>
    </p:spTree>
    <p:extLst>
      <p:ext uri="{BB962C8B-B14F-4D97-AF65-F5344CB8AC3E}">
        <p14:creationId xmlns:p14="http://schemas.microsoft.com/office/powerpoint/2010/main" val="6176922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695" y="175668"/>
            <a:ext cx="8276359" cy="886159"/>
          </a:xfrm>
        </p:spPr>
        <p:txBody>
          <a:bodyPr>
            <a:normAutofit/>
          </a:bodyPr>
          <a:lstStyle/>
          <a:p>
            <a:r>
              <a:rPr lang="en-US" dirty="0" smtClean="0"/>
              <a:t>The OOC Work Product</a:t>
            </a:r>
            <a:endParaRPr lang="en-US" dirty="0"/>
          </a:p>
        </p:txBody>
      </p:sp>
      <p:sp>
        <p:nvSpPr>
          <p:cNvPr id="3" name="Content Placeholder 2"/>
          <p:cNvSpPr>
            <a:spLocks noGrp="1"/>
          </p:cNvSpPr>
          <p:nvPr>
            <p:ph idx="1"/>
          </p:nvPr>
        </p:nvSpPr>
        <p:spPr>
          <a:xfrm>
            <a:off x="597478" y="1024787"/>
            <a:ext cx="7886700" cy="5635786"/>
          </a:xfrm>
        </p:spPr>
        <p:txBody>
          <a:bodyPr>
            <a:normAutofit lnSpcReduction="10000"/>
          </a:bodyPr>
          <a:lstStyle/>
          <a:p>
            <a:pPr marL="342900" indent="-342900">
              <a:buFont typeface="Arial" panose="020B0604020202020204" pitchFamily="34" charset="0"/>
              <a:buChar char="•"/>
            </a:pPr>
            <a:r>
              <a:rPr lang="en-US" dirty="0" smtClean="0"/>
              <a:t>Provide a summary of </a:t>
            </a:r>
            <a:r>
              <a:rPr lang="en-US" dirty="0" smtClean="0">
                <a:solidFill>
                  <a:srgbClr val="FFFF00"/>
                </a:solidFill>
              </a:rPr>
              <a:t>the analysis you are going to perform and the elements that you are going to provide </a:t>
            </a:r>
            <a:r>
              <a:rPr lang="en-US" dirty="0" smtClean="0"/>
              <a:t>for each of the three job descriptions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solidFill>
                  <a:srgbClr val="FFFF00"/>
                </a:solidFill>
              </a:rPr>
              <a:t>Answer all the questions </a:t>
            </a:r>
            <a:r>
              <a:rPr lang="en-US" dirty="0" smtClean="0"/>
              <a:t>that are laid out in the assignment in a consistent, readable way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Finish up with a </a:t>
            </a:r>
            <a:r>
              <a:rPr lang="en-US" dirty="0" smtClean="0">
                <a:solidFill>
                  <a:srgbClr val="FFFF00"/>
                </a:solidFill>
              </a:rPr>
              <a:t>short conclusion </a:t>
            </a:r>
            <a:r>
              <a:rPr lang="en-US" dirty="0" smtClean="0"/>
              <a:t>on each analysis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solidFill>
                  <a:srgbClr val="FFFF00"/>
                </a:solidFill>
              </a:rPr>
              <a:t>Attach the resumes </a:t>
            </a:r>
            <a:r>
              <a:rPr lang="en-US" dirty="0" smtClean="0"/>
              <a:t>as a </a:t>
            </a:r>
            <a:r>
              <a:rPr lang="en-US" dirty="0" err="1" smtClean="0"/>
              <a:t>followon</a:t>
            </a:r>
            <a:r>
              <a:rPr lang="en-US" dirty="0" smtClean="0"/>
              <a:t> to the analysis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High Level </a:t>
            </a:r>
            <a:r>
              <a:rPr lang="en-US" dirty="0" smtClean="0">
                <a:solidFill>
                  <a:srgbClr val="FFFF00"/>
                </a:solidFill>
              </a:rPr>
              <a:t>Outline for OOC Assignment</a:t>
            </a:r>
          </a:p>
          <a:p>
            <a:pPr marL="800100" lvl="1" indent="-342900">
              <a:buFont typeface="Arial" panose="020B0604020202020204" pitchFamily="34" charset="0"/>
              <a:buChar char="•"/>
            </a:pPr>
            <a:r>
              <a:rPr lang="en-US" dirty="0" smtClean="0">
                <a:solidFill>
                  <a:srgbClr val="FFFF00"/>
                </a:solidFill>
              </a:rPr>
              <a:t>Summary of assignment and your approach to analysis</a:t>
            </a:r>
          </a:p>
          <a:p>
            <a:pPr marL="800100" lvl="1" indent="-342900">
              <a:buFont typeface="Arial" panose="020B0604020202020204" pitchFamily="34" charset="0"/>
              <a:buChar char="•"/>
            </a:pPr>
            <a:r>
              <a:rPr lang="en-US" dirty="0" smtClean="0">
                <a:solidFill>
                  <a:srgbClr val="FFFF00"/>
                </a:solidFill>
              </a:rPr>
              <a:t>Analysis #1</a:t>
            </a:r>
          </a:p>
          <a:p>
            <a:pPr marL="800100" lvl="1" indent="-342900">
              <a:buFont typeface="Arial" panose="020B0604020202020204" pitchFamily="34" charset="0"/>
              <a:buChar char="•"/>
            </a:pPr>
            <a:r>
              <a:rPr lang="en-US" dirty="0" smtClean="0">
                <a:solidFill>
                  <a:srgbClr val="FFFF00"/>
                </a:solidFill>
              </a:rPr>
              <a:t>Analysis #2</a:t>
            </a:r>
          </a:p>
          <a:p>
            <a:pPr marL="800100" lvl="1" indent="-342900">
              <a:buFont typeface="Arial" panose="020B0604020202020204" pitchFamily="34" charset="0"/>
              <a:buChar char="•"/>
            </a:pPr>
            <a:r>
              <a:rPr lang="en-US" dirty="0" smtClean="0">
                <a:solidFill>
                  <a:srgbClr val="FFFF00"/>
                </a:solidFill>
              </a:rPr>
              <a:t>Analysis #3</a:t>
            </a:r>
          </a:p>
          <a:p>
            <a:pPr marL="800100" lvl="1" indent="-342900">
              <a:buFont typeface="Arial" panose="020B0604020202020204" pitchFamily="34" charset="0"/>
              <a:buChar char="•"/>
            </a:pPr>
            <a:r>
              <a:rPr lang="en-US" dirty="0" smtClean="0"/>
              <a:t>Resume #1, 2, 3</a:t>
            </a:r>
          </a:p>
        </p:txBody>
      </p:sp>
    </p:spTree>
    <p:extLst>
      <p:ext uri="{BB962C8B-B14F-4D97-AF65-F5344CB8AC3E}">
        <p14:creationId xmlns:p14="http://schemas.microsoft.com/office/powerpoint/2010/main" val="16812142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221" y="148454"/>
            <a:ext cx="7886700" cy="886159"/>
          </a:xfrm>
        </p:spPr>
        <p:txBody>
          <a:bodyPr/>
          <a:lstStyle/>
          <a:p>
            <a:r>
              <a:rPr lang="en-US" dirty="0" smtClean="0"/>
              <a:t>Resume Analysis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26074920"/>
              </p:ext>
            </p:extLst>
          </p:nvPr>
        </p:nvGraphicFramePr>
        <p:xfrm>
          <a:off x="251732" y="1277938"/>
          <a:ext cx="8754835" cy="4206240"/>
        </p:xfrm>
        <a:graphic>
          <a:graphicData uri="http://schemas.openxmlformats.org/drawingml/2006/table">
            <a:tbl>
              <a:tblPr firstRow="1" bandRow="1">
                <a:tableStyleId>{5C22544A-7EE6-4342-B048-85BDC9FD1C3A}</a:tableStyleId>
              </a:tblPr>
              <a:tblGrid>
                <a:gridCol w="1005568"/>
                <a:gridCol w="1519633"/>
                <a:gridCol w="1324220"/>
                <a:gridCol w="1401546"/>
                <a:gridCol w="1751934"/>
                <a:gridCol w="1751934"/>
              </a:tblGrid>
              <a:tr h="370840">
                <a:tc>
                  <a:txBody>
                    <a:bodyPr/>
                    <a:lstStyle/>
                    <a:p>
                      <a:r>
                        <a:rPr lang="en-US" dirty="0" smtClean="0"/>
                        <a:t>Job Descript</a:t>
                      </a:r>
                      <a:endParaRPr lang="en-US" dirty="0"/>
                    </a:p>
                  </a:txBody>
                  <a:tcPr/>
                </a:tc>
                <a:tc>
                  <a:txBody>
                    <a:bodyPr/>
                    <a:lstStyle/>
                    <a:p>
                      <a:r>
                        <a:rPr lang="en-US" dirty="0" smtClean="0"/>
                        <a:t>How you think</a:t>
                      </a:r>
                      <a:r>
                        <a:rPr lang="en-US" baseline="0" dirty="0" smtClean="0"/>
                        <a:t> the company will make the decision</a:t>
                      </a:r>
                      <a:endParaRPr lang="en-US" dirty="0"/>
                    </a:p>
                  </a:txBody>
                  <a:tcPr/>
                </a:tc>
                <a:tc>
                  <a:txBody>
                    <a:bodyPr/>
                    <a:lstStyle/>
                    <a:p>
                      <a:r>
                        <a:rPr lang="en-US" dirty="0" smtClean="0"/>
                        <a:t>What you have to offer</a:t>
                      </a:r>
                      <a:endParaRPr lang="en-US" dirty="0"/>
                    </a:p>
                  </a:txBody>
                  <a:tcPr/>
                </a:tc>
                <a:tc>
                  <a:txBody>
                    <a:bodyPr/>
                    <a:lstStyle/>
                    <a:p>
                      <a:r>
                        <a:rPr lang="en-US" dirty="0" smtClean="0"/>
                        <a:t>What the company will offer</a:t>
                      </a:r>
                      <a:endParaRPr lang="en-US" dirty="0"/>
                    </a:p>
                  </a:txBody>
                  <a:tcPr/>
                </a:tc>
                <a:tc>
                  <a:txBody>
                    <a:bodyPr/>
                    <a:lstStyle/>
                    <a:p>
                      <a:r>
                        <a:rPr lang="en-US" dirty="0" smtClean="0"/>
                        <a:t>What company hopes to get</a:t>
                      </a:r>
                      <a:endParaRPr lang="en-US" dirty="0"/>
                    </a:p>
                  </a:txBody>
                  <a:tcPr/>
                </a:tc>
                <a:tc>
                  <a:txBody>
                    <a:bodyPr/>
                    <a:lstStyle/>
                    <a:p>
                      <a:r>
                        <a:rPr lang="en-US" dirty="0" smtClean="0"/>
                        <a:t>What you will place in</a:t>
                      </a:r>
                      <a:r>
                        <a:rPr lang="en-US" baseline="0" dirty="0" smtClean="0"/>
                        <a:t> resume to influence (“wild card”)</a:t>
                      </a:r>
                      <a:endParaRPr lang="en-US" dirty="0"/>
                    </a:p>
                  </a:txBody>
                  <a:tcPr/>
                </a:tc>
              </a:tr>
              <a:tr h="370840">
                <a:tc>
                  <a:txBody>
                    <a:bodyPr/>
                    <a:lstStyle/>
                    <a:p>
                      <a:r>
                        <a:rPr lang="en-US" dirty="0" smtClean="0"/>
                        <a:t>#1:  </a:t>
                      </a:r>
                    </a:p>
                    <a:p>
                      <a:endParaRPr lang="en-US" dirty="0" smtClean="0"/>
                    </a:p>
                    <a:p>
                      <a:r>
                        <a:rPr lang="en-US" dirty="0" smtClean="0"/>
                        <a:t> </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r>
                        <a:rPr lang="en-US" dirty="0" smtClean="0"/>
                        <a:t>#2:</a:t>
                      </a:r>
                    </a:p>
                    <a:p>
                      <a:endParaRPr lang="en-US" dirty="0" smtClean="0"/>
                    </a:p>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r>
                        <a:rPr lang="en-US" dirty="0" smtClean="0"/>
                        <a:t>#3:</a:t>
                      </a:r>
                    </a:p>
                    <a:p>
                      <a:endParaRPr lang="en-US" dirty="0" smtClean="0"/>
                    </a:p>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0397677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268197"/>
            <a:ext cx="8795657" cy="886159"/>
          </a:xfrm>
        </p:spPr>
        <p:txBody>
          <a:bodyPr>
            <a:normAutofit fontScale="90000"/>
          </a:bodyPr>
          <a:lstStyle/>
          <a:p>
            <a:r>
              <a:rPr lang="en-US" dirty="0" smtClean="0"/>
              <a:t>Resume Deliverable Package</a:t>
            </a:r>
            <a:endParaRPr lang="en-US" dirty="0"/>
          </a:p>
        </p:txBody>
      </p:sp>
      <p:sp>
        <p:nvSpPr>
          <p:cNvPr id="3" name="Content Placeholder 2"/>
          <p:cNvSpPr>
            <a:spLocks noGrp="1"/>
          </p:cNvSpPr>
          <p:nvPr>
            <p:ph idx="1"/>
          </p:nvPr>
        </p:nvSpPr>
        <p:spPr>
          <a:xfrm>
            <a:off x="476250" y="1123749"/>
            <a:ext cx="7886700" cy="5418565"/>
          </a:xfrm>
        </p:spPr>
        <p:txBody>
          <a:bodyPr>
            <a:normAutofit fontScale="85000" lnSpcReduction="20000"/>
          </a:bodyPr>
          <a:lstStyle/>
          <a:p>
            <a:r>
              <a:rPr lang="en-US" dirty="0" smtClean="0"/>
              <a:t>Canvas has complete description</a:t>
            </a:r>
          </a:p>
          <a:p>
            <a:endParaRPr lang="en-US" dirty="0"/>
          </a:p>
          <a:p>
            <a:r>
              <a:rPr lang="en-US" dirty="0" smtClean="0"/>
              <a:t>  Expectation is that there will be 4 or 5 paragraphs  (Still avoid personal pronouns by using “based on analysis, the company likely expects…)</a:t>
            </a:r>
          </a:p>
          <a:p>
            <a:r>
              <a:rPr lang="en-US" dirty="0"/>
              <a:t>	</a:t>
            </a:r>
            <a:r>
              <a:rPr lang="en-US" dirty="0" smtClean="0"/>
              <a:t>1. Introduction </a:t>
            </a:r>
          </a:p>
          <a:p>
            <a:r>
              <a:rPr lang="en-US" dirty="0"/>
              <a:t>	</a:t>
            </a:r>
            <a:r>
              <a:rPr lang="en-US" dirty="0" smtClean="0"/>
              <a:t>Summary of the assignment and how  you will approach the analysis of each Job description</a:t>
            </a:r>
          </a:p>
          <a:p>
            <a:r>
              <a:rPr lang="en-US" dirty="0"/>
              <a:t>	</a:t>
            </a:r>
            <a:r>
              <a:rPr lang="en-US" dirty="0" smtClean="0"/>
              <a:t>2. Analysis of Job Description #1</a:t>
            </a:r>
          </a:p>
          <a:p>
            <a:r>
              <a:rPr lang="en-US" dirty="0"/>
              <a:t>	 </a:t>
            </a:r>
            <a:r>
              <a:rPr lang="en-US" dirty="0" smtClean="0"/>
              <a:t>   -What is the Job?</a:t>
            </a:r>
          </a:p>
          <a:p>
            <a:r>
              <a:rPr lang="en-US" dirty="0"/>
              <a:t> </a:t>
            </a:r>
            <a:r>
              <a:rPr lang="en-US" dirty="0" smtClean="0"/>
              <a:t>	    -What is your analysis of the job description?</a:t>
            </a:r>
          </a:p>
          <a:p>
            <a:r>
              <a:rPr lang="en-US" dirty="0" smtClean="0"/>
              <a:t>                  -What will you place in the resume to influence the particular opportunity?  </a:t>
            </a:r>
            <a:endParaRPr lang="en-US" dirty="0"/>
          </a:p>
          <a:p>
            <a:r>
              <a:rPr lang="en-US" dirty="0" smtClean="0"/>
              <a:t>	3. Analysis of Job Description #2</a:t>
            </a:r>
          </a:p>
          <a:p>
            <a:r>
              <a:rPr lang="en-US" dirty="0"/>
              <a:t>	</a:t>
            </a:r>
            <a:r>
              <a:rPr lang="en-US" dirty="0" smtClean="0"/>
              <a:t>4. Analysis of Job Description #3</a:t>
            </a:r>
          </a:p>
          <a:p>
            <a:r>
              <a:rPr lang="en-US" dirty="0"/>
              <a:t> </a:t>
            </a:r>
            <a:r>
              <a:rPr lang="en-US" dirty="0" smtClean="0"/>
              <a:t>              5. Conclusion paragraph</a:t>
            </a:r>
          </a:p>
          <a:p>
            <a:r>
              <a:rPr lang="en-US" dirty="0"/>
              <a:t>	</a:t>
            </a:r>
            <a:r>
              <a:rPr lang="en-US" dirty="0" smtClean="0"/>
              <a:t>    -Similarities/ differences between the different Job Descriptions? </a:t>
            </a:r>
          </a:p>
          <a:p>
            <a:r>
              <a:rPr lang="en-US" dirty="0"/>
              <a:t>	</a:t>
            </a:r>
            <a:endParaRPr lang="en-US" dirty="0" smtClean="0"/>
          </a:p>
          <a:p>
            <a:endParaRPr lang="en-US" dirty="0"/>
          </a:p>
          <a:p>
            <a:pPr marL="800100" lvl="1" indent="-342900">
              <a:buFont typeface="Arial" panose="020B0604020202020204" pitchFamily="34" charset="0"/>
              <a:buChar char="•"/>
            </a:pPr>
            <a:r>
              <a:rPr lang="en-US" dirty="0" smtClean="0"/>
              <a:t>Save targeted  Resume </a:t>
            </a:r>
            <a:r>
              <a:rPr lang="en-US" dirty="0"/>
              <a:t>#1, 2, </a:t>
            </a:r>
            <a:r>
              <a:rPr lang="en-US" dirty="0" smtClean="0">
                <a:solidFill>
                  <a:srgbClr val="FFFF00"/>
                </a:solidFill>
              </a:rPr>
              <a:t>3 in a file separate from the analysis</a:t>
            </a:r>
            <a:endParaRPr lang="en-US" dirty="0">
              <a:solidFill>
                <a:srgbClr val="FFFF00"/>
              </a:solidFill>
            </a:endParaRPr>
          </a:p>
          <a:p>
            <a:endParaRPr lang="en-US" dirty="0">
              <a:solidFill>
                <a:srgbClr val="FFFF00"/>
              </a:solidFill>
            </a:endParaRPr>
          </a:p>
        </p:txBody>
      </p:sp>
    </p:spTree>
    <p:extLst>
      <p:ext uri="{BB962C8B-B14F-4D97-AF65-F5344CB8AC3E}">
        <p14:creationId xmlns:p14="http://schemas.microsoft.com/office/powerpoint/2010/main" val="3709497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496" y="21753"/>
            <a:ext cx="5751576" cy="6782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8125" y="2551176"/>
            <a:ext cx="1628775"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85843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US"/>
          </a:p>
        </p:txBody>
      </p:sp>
      <p:sp>
        <p:nvSpPr>
          <p:cNvPr id="3" name="Text Placeholder 2"/>
          <p:cNvSpPr>
            <a:spLocks noGrp="1"/>
          </p:cNvSpPr>
          <p:nvPr>
            <p:ph type="body" sz="quarter" idx="10"/>
          </p:nvPr>
        </p:nvSpPr>
        <p:spPr/>
        <p:txBody>
          <a:bodyPr>
            <a:normAutofit/>
          </a:bodyPr>
          <a:lstStyle/>
          <a:p>
            <a:endParaRPr lang="en-US" dirty="0" smtClean="0"/>
          </a:p>
          <a:p>
            <a:endParaRPr lang="en-US" dirty="0" smtClean="0"/>
          </a:p>
        </p:txBody>
      </p:sp>
      <p:sp>
        <p:nvSpPr>
          <p:cNvPr id="6" name="TextBox 5"/>
          <p:cNvSpPr txBox="1"/>
          <p:nvPr/>
        </p:nvSpPr>
        <p:spPr>
          <a:xfrm>
            <a:off x="696190" y="524949"/>
            <a:ext cx="4675910" cy="5355312"/>
          </a:xfrm>
          <a:prstGeom prst="rect">
            <a:avLst/>
          </a:prstGeom>
          <a:noFill/>
        </p:spPr>
        <p:txBody>
          <a:bodyPr wrap="square" rtlCol="0">
            <a:spAutoFit/>
          </a:bodyPr>
          <a:lstStyle/>
          <a:p>
            <a:r>
              <a:rPr lang="en-US" dirty="0" smtClean="0"/>
              <a:t>-Final Paper </a:t>
            </a:r>
          </a:p>
          <a:p>
            <a:r>
              <a:rPr lang="en-US" dirty="0" smtClean="0"/>
              <a:t>-</a:t>
            </a:r>
            <a:r>
              <a:rPr lang="en-US" dirty="0" smtClean="0"/>
              <a:t>Outline/Abstract</a:t>
            </a:r>
          </a:p>
          <a:p>
            <a:endParaRPr lang="en-US" dirty="0"/>
          </a:p>
          <a:p>
            <a:r>
              <a:rPr lang="en-US" dirty="0" smtClean="0"/>
              <a:t>-Resume  </a:t>
            </a:r>
            <a:r>
              <a:rPr lang="en-US" dirty="0" smtClean="0"/>
              <a:t>Lecture  </a:t>
            </a:r>
            <a:endParaRPr lang="en-US" dirty="0" smtClean="0"/>
          </a:p>
          <a:p>
            <a:r>
              <a:rPr lang="en-US" dirty="0"/>
              <a:t> </a:t>
            </a:r>
            <a:r>
              <a:rPr lang="en-US" dirty="0" smtClean="0"/>
              <a:t>   -No draft due</a:t>
            </a:r>
          </a:p>
          <a:p>
            <a:endParaRPr lang="en-US" dirty="0"/>
          </a:p>
          <a:p>
            <a:r>
              <a:rPr lang="en-US" dirty="0" smtClean="0"/>
              <a:t>-Resume Research Practice Examples</a:t>
            </a:r>
          </a:p>
          <a:p>
            <a:r>
              <a:rPr lang="en-US" dirty="0" smtClean="0"/>
              <a:t>                 +Skills</a:t>
            </a:r>
          </a:p>
          <a:p>
            <a:r>
              <a:rPr lang="en-US" dirty="0"/>
              <a:t>	</a:t>
            </a:r>
            <a:r>
              <a:rPr lang="en-US" dirty="0" smtClean="0"/>
              <a:t>+Experience</a:t>
            </a:r>
          </a:p>
          <a:p>
            <a:r>
              <a:rPr lang="en-US" dirty="0"/>
              <a:t>	</a:t>
            </a:r>
            <a:r>
              <a:rPr lang="en-US" dirty="0" smtClean="0"/>
              <a:t>+Uniqueness </a:t>
            </a:r>
          </a:p>
          <a:p>
            <a:endParaRPr lang="en-US" dirty="0"/>
          </a:p>
          <a:p>
            <a:r>
              <a:rPr lang="en-US" dirty="0" smtClean="0"/>
              <a:t>-Ethics of the Product (</a:t>
            </a:r>
            <a:r>
              <a:rPr lang="en-US" dirty="0" err="1" smtClean="0"/>
              <a:t>Ch</a:t>
            </a:r>
            <a:r>
              <a:rPr lang="en-US" dirty="0" smtClean="0"/>
              <a:t> 8 </a:t>
            </a:r>
            <a:r>
              <a:rPr lang="en-US" dirty="0" err="1" smtClean="0"/>
              <a:t>Moriarity</a:t>
            </a:r>
            <a:r>
              <a:rPr lang="en-US" dirty="0" smtClean="0"/>
              <a:t>)</a:t>
            </a:r>
          </a:p>
          <a:p>
            <a:r>
              <a:rPr lang="en-US" dirty="0"/>
              <a:t>	</a:t>
            </a:r>
            <a:r>
              <a:rPr lang="en-US" dirty="0" smtClean="0"/>
              <a:t>+</a:t>
            </a:r>
            <a:r>
              <a:rPr lang="en-US" dirty="0" smtClean="0"/>
              <a:t>Material </a:t>
            </a:r>
            <a:r>
              <a:rPr lang="en-US" dirty="0" smtClean="0"/>
              <a:t>Ethics</a:t>
            </a:r>
          </a:p>
          <a:p>
            <a:pPr lvl="0"/>
            <a:r>
              <a:rPr lang="en-US" dirty="0"/>
              <a:t> </a:t>
            </a:r>
            <a:r>
              <a:rPr lang="en-US" dirty="0" smtClean="0"/>
              <a:t>                 </a:t>
            </a:r>
            <a:r>
              <a:rPr lang="en-US" dirty="0" smtClean="0">
                <a:solidFill>
                  <a:prstClr val="black"/>
                </a:solidFill>
              </a:rPr>
              <a:t>+</a:t>
            </a:r>
            <a:r>
              <a:rPr lang="en-US" dirty="0">
                <a:solidFill>
                  <a:prstClr val="black"/>
                </a:solidFill>
              </a:rPr>
              <a:t>Focal Product</a:t>
            </a:r>
          </a:p>
          <a:p>
            <a:endParaRPr lang="en-US" dirty="0"/>
          </a:p>
          <a:p>
            <a:endParaRPr lang="en-US" dirty="0" smtClean="0"/>
          </a:p>
          <a:p>
            <a:r>
              <a:rPr lang="en-US" dirty="0" smtClean="0"/>
              <a:t>     </a:t>
            </a:r>
          </a:p>
          <a:p>
            <a:pPr lvl="1"/>
            <a:endParaRPr lang="en-US" dirty="0" smtClean="0"/>
          </a:p>
          <a:p>
            <a:pPr marL="742950" lvl="1" indent="-285750">
              <a:buFontTx/>
              <a:buChar char="-"/>
            </a:pPr>
            <a:endParaRPr lang="en-US" dirty="0"/>
          </a:p>
        </p:txBody>
      </p:sp>
    </p:spTree>
    <p:extLst>
      <p:ext uri="{BB962C8B-B14F-4D97-AF65-F5344CB8AC3E}">
        <p14:creationId xmlns:p14="http://schemas.microsoft.com/office/powerpoint/2010/main" val="3264726203"/>
      </p:ext>
    </p:extLst>
  </p:cSld>
  <p:clrMapOvr>
    <a:masterClrMapping/>
  </p:clrMapOvr>
  <mc:AlternateContent xmlns:mc="http://schemas.openxmlformats.org/markup-compatibility/2006" xmlns:p14="http://schemas.microsoft.com/office/powerpoint/2010/main">
    <mc:Choice Requires="p14">
      <p:transition spd="slow" p14:dur="2000" advClick="0" advTm="6960"/>
    </mc:Choice>
    <mc:Fallback xmlns="">
      <p:transition spd="slow" advClick="0" advTm="696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 y="-1"/>
            <a:ext cx="6464808" cy="6802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97778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337" y="221241"/>
            <a:ext cx="6029325" cy="521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6295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9775" y="728663"/>
            <a:ext cx="5124450" cy="540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770152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Material Ethics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665110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Class Discussion to Be Continued This Week</a:t>
            </a:r>
            <a:endParaRPr lang="en-US" dirty="0"/>
          </a:p>
        </p:txBody>
      </p:sp>
      <p:sp>
        <p:nvSpPr>
          <p:cNvPr id="3" name="Content Placeholder 2"/>
          <p:cNvSpPr>
            <a:spLocks noGrp="1"/>
          </p:cNvSpPr>
          <p:nvPr>
            <p:ph sz="quarter" idx="12"/>
          </p:nvPr>
        </p:nvSpPr>
        <p:spPr/>
        <p:txBody>
          <a:bodyPr/>
          <a:lstStyle/>
          <a:p>
            <a:r>
              <a:rPr lang="en-US" dirty="0" smtClean="0"/>
              <a:t>Research Examples of Focal Products</a:t>
            </a:r>
          </a:p>
          <a:p>
            <a:r>
              <a:rPr lang="en-US" dirty="0" smtClean="0"/>
              <a:t>Candidates will be discussed in class and put forth in class discussion </a:t>
            </a:r>
            <a:endParaRPr lang="en-US" dirty="0"/>
          </a:p>
        </p:txBody>
      </p:sp>
      <p:sp>
        <p:nvSpPr>
          <p:cNvPr id="4" name="Text Placeholder 3"/>
          <p:cNvSpPr>
            <a:spLocks noGrp="1"/>
          </p:cNvSpPr>
          <p:nvPr>
            <p:ph type="body" sz="quarter" idx="13"/>
          </p:nvPr>
        </p:nvSpPr>
        <p:spPr/>
        <p:txBody>
          <a:bodyPr/>
          <a:lstStyle/>
          <a:p>
            <a:r>
              <a:rPr lang="en-US" dirty="0" smtClean="0"/>
              <a:t>Focal Products</a:t>
            </a:r>
            <a:endParaRPr lang="en-US" dirty="0"/>
          </a:p>
        </p:txBody>
      </p:sp>
      <p:sp>
        <p:nvSpPr>
          <p:cNvPr id="5" name="Text Placeholder 4"/>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6151864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US"/>
          </a:p>
        </p:txBody>
      </p:sp>
      <p:sp>
        <p:nvSpPr>
          <p:cNvPr id="6" name="TextBox 5"/>
          <p:cNvSpPr txBox="1"/>
          <p:nvPr/>
        </p:nvSpPr>
        <p:spPr>
          <a:xfrm>
            <a:off x="696190" y="671253"/>
            <a:ext cx="4675910" cy="2862322"/>
          </a:xfrm>
          <a:prstGeom prst="rect">
            <a:avLst/>
          </a:prstGeom>
          <a:noFill/>
        </p:spPr>
        <p:txBody>
          <a:bodyPr wrap="square" rtlCol="0">
            <a:spAutoFit/>
          </a:bodyPr>
          <a:lstStyle/>
          <a:p>
            <a:r>
              <a:rPr lang="en-US" dirty="0" smtClean="0"/>
              <a:t>                      Agenda</a:t>
            </a:r>
          </a:p>
          <a:p>
            <a:pPr marL="285750" indent="-285750">
              <a:buFont typeface="Arial" panose="020B0604020202020204" pitchFamily="34" charset="0"/>
              <a:buChar char="•"/>
            </a:pPr>
            <a:r>
              <a:rPr lang="en-US" dirty="0" smtClean="0"/>
              <a:t>Focal Engineering is Local</a:t>
            </a:r>
          </a:p>
          <a:p>
            <a:pPr marL="285750" indent="-285750">
              <a:buFont typeface="Arial" panose="020B0604020202020204" pitchFamily="34" charset="0"/>
              <a:buChar char="•"/>
            </a:pPr>
            <a:r>
              <a:rPr lang="en-US" dirty="0" smtClean="0"/>
              <a:t>Consequentialism</a:t>
            </a:r>
          </a:p>
          <a:p>
            <a:pPr marL="285750" indent="-285750">
              <a:buFont typeface="Arial" panose="020B0604020202020204" pitchFamily="34" charset="0"/>
              <a:buChar char="•"/>
            </a:pPr>
            <a:r>
              <a:rPr lang="en-US" dirty="0" smtClean="0"/>
              <a:t>Assessing the Product</a:t>
            </a:r>
          </a:p>
          <a:p>
            <a:pPr marL="285750" indent="-285750">
              <a:buFont typeface="Arial" panose="020B0604020202020204" pitchFamily="34" charset="0"/>
              <a:buChar char="•"/>
            </a:pPr>
            <a:r>
              <a:rPr lang="en-US" dirty="0" smtClean="0"/>
              <a:t>Consensus Conference Model</a:t>
            </a:r>
          </a:p>
          <a:p>
            <a:pPr marL="285750" indent="-285750">
              <a:buFont typeface="Arial" panose="020B0604020202020204" pitchFamily="34" charset="0"/>
              <a:buChar char="•"/>
            </a:pPr>
            <a:r>
              <a:rPr lang="en-US" dirty="0" smtClean="0"/>
              <a:t>Conclusions</a:t>
            </a:r>
            <a:endParaRPr lang="en-US" dirty="0"/>
          </a:p>
          <a:p>
            <a:r>
              <a:rPr lang="en-US" dirty="0" smtClean="0"/>
              <a:t>	</a:t>
            </a:r>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3962020639"/>
      </p:ext>
    </p:extLst>
  </p:cSld>
  <p:clrMapOvr>
    <a:masterClrMapping/>
  </p:clrMapOvr>
  <mc:AlternateContent xmlns:mc="http://schemas.openxmlformats.org/markup-compatibility/2006" xmlns:p14="http://schemas.microsoft.com/office/powerpoint/2010/main">
    <mc:Choice Requires="p14">
      <p:transition spd="slow" p14:dur="2000" advClick="0" advTm="6960"/>
    </mc:Choice>
    <mc:Fallback xmlns="">
      <p:transition spd="slow" advClick="0" advTm="696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6"/>
          </p:nvPr>
        </p:nvSpPr>
        <p:spPr/>
        <p:txBody>
          <a:bodyPr/>
          <a:lstStyle/>
          <a:p>
            <a:endParaRPr lang="en-US"/>
          </a:p>
        </p:txBody>
      </p:sp>
      <p:sp>
        <p:nvSpPr>
          <p:cNvPr id="10" name="Up-Down Arrow 9"/>
          <p:cNvSpPr/>
          <p:nvPr/>
        </p:nvSpPr>
        <p:spPr>
          <a:xfrm rot="2195917">
            <a:off x="3534689" y="2604151"/>
            <a:ext cx="484632" cy="2310701"/>
          </a:xfrm>
          <a:prstGeom prst="up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Down Arrow 10"/>
          <p:cNvSpPr/>
          <p:nvPr/>
        </p:nvSpPr>
        <p:spPr>
          <a:xfrm rot="5400000">
            <a:off x="4165968" y="3475416"/>
            <a:ext cx="484632" cy="2637283"/>
          </a:xfrm>
          <a:prstGeom prst="up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Down Arrow 11"/>
          <p:cNvSpPr/>
          <p:nvPr/>
        </p:nvSpPr>
        <p:spPr>
          <a:xfrm rot="8870490">
            <a:off x="4928092" y="2590779"/>
            <a:ext cx="484632" cy="2363543"/>
          </a:xfrm>
          <a:prstGeom prst="up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969372" y="2381501"/>
            <a:ext cx="877824" cy="523220"/>
          </a:xfrm>
          <a:prstGeom prst="rect">
            <a:avLst/>
          </a:prstGeom>
          <a:noFill/>
        </p:spPr>
        <p:txBody>
          <a:bodyPr wrap="square" rtlCol="0">
            <a:spAutoFit/>
          </a:bodyPr>
          <a:lstStyle/>
          <a:p>
            <a:r>
              <a:rPr lang="en-US" sz="2800" dirty="0" smtClean="0">
                <a:solidFill>
                  <a:schemeClr val="bg1"/>
                </a:solidFill>
              </a:rPr>
              <a:t>User </a:t>
            </a:r>
          </a:p>
        </p:txBody>
      </p:sp>
      <p:sp>
        <p:nvSpPr>
          <p:cNvPr id="14" name="TextBox 13"/>
          <p:cNvSpPr txBox="1"/>
          <p:nvPr/>
        </p:nvSpPr>
        <p:spPr>
          <a:xfrm>
            <a:off x="1426463" y="4640380"/>
            <a:ext cx="1467157" cy="523220"/>
          </a:xfrm>
          <a:prstGeom prst="rect">
            <a:avLst/>
          </a:prstGeom>
          <a:noFill/>
        </p:spPr>
        <p:txBody>
          <a:bodyPr wrap="square" rtlCol="0">
            <a:spAutoFit/>
          </a:bodyPr>
          <a:lstStyle/>
          <a:p>
            <a:r>
              <a:rPr lang="en-US" sz="2800" dirty="0" smtClean="0">
                <a:solidFill>
                  <a:schemeClr val="bg1"/>
                </a:solidFill>
              </a:rPr>
              <a:t>Product</a:t>
            </a:r>
            <a:r>
              <a:rPr lang="en-US" dirty="0" smtClean="0">
                <a:solidFill>
                  <a:schemeClr val="bg1"/>
                </a:solidFill>
              </a:rPr>
              <a:t> </a:t>
            </a:r>
          </a:p>
        </p:txBody>
      </p:sp>
      <p:sp>
        <p:nvSpPr>
          <p:cNvPr id="15" name="TextBox 14"/>
          <p:cNvSpPr txBox="1"/>
          <p:nvPr/>
        </p:nvSpPr>
        <p:spPr>
          <a:xfrm>
            <a:off x="6004560" y="4532657"/>
            <a:ext cx="1255776" cy="523220"/>
          </a:xfrm>
          <a:prstGeom prst="rect">
            <a:avLst/>
          </a:prstGeom>
          <a:noFill/>
        </p:spPr>
        <p:txBody>
          <a:bodyPr wrap="square" rtlCol="0">
            <a:spAutoFit/>
          </a:bodyPr>
          <a:lstStyle/>
          <a:p>
            <a:r>
              <a:rPr lang="en-US" sz="2800" dirty="0" smtClean="0">
                <a:solidFill>
                  <a:schemeClr val="bg1"/>
                </a:solidFill>
              </a:rPr>
              <a:t>World</a:t>
            </a:r>
            <a:r>
              <a:rPr lang="en-US" dirty="0" smtClean="0">
                <a:solidFill>
                  <a:schemeClr val="bg1"/>
                </a:solidFill>
              </a:rPr>
              <a:t> </a:t>
            </a:r>
          </a:p>
        </p:txBody>
      </p:sp>
      <p:sp>
        <p:nvSpPr>
          <p:cNvPr id="16" name="TextBox 15"/>
          <p:cNvSpPr txBox="1"/>
          <p:nvPr/>
        </p:nvSpPr>
        <p:spPr>
          <a:xfrm>
            <a:off x="2374926" y="3205504"/>
            <a:ext cx="1429512" cy="369332"/>
          </a:xfrm>
          <a:prstGeom prst="rect">
            <a:avLst/>
          </a:prstGeom>
          <a:noFill/>
        </p:spPr>
        <p:txBody>
          <a:bodyPr wrap="square" rtlCol="0">
            <a:spAutoFit/>
          </a:bodyPr>
          <a:lstStyle/>
          <a:p>
            <a:r>
              <a:rPr lang="en-US" dirty="0" smtClean="0">
                <a:solidFill>
                  <a:srgbClr val="FF0000"/>
                </a:solidFill>
              </a:rPr>
              <a:t>Engagement</a:t>
            </a:r>
            <a:r>
              <a:rPr lang="en-US" dirty="0" smtClean="0">
                <a:solidFill>
                  <a:schemeClr val="bg1"/>
                </a:solidFill>
              </a:rPr>
              <a:t>  </a:t>
            </a:r>
          </a:p>
        </p:txBody>
      </p:sp>
      <p:sp>
        <p:nvSpPr>
          <p:cNvPr id="17" name="TextBox 16"/>
          <p:cNvSpPr txBox="1"/>
          <p:nvPr/>
        </p:nvSpPr>
        <p:spPr>
          <a:xfrm>
            <a:off x="5170408" y="3248970"/>
            <a:ext cx="1374648" cy="369332"/>
          </a:xfrm>
          <a:prstGeom prst="rect">
            <a:avLst/>
          </a:prstGeom>
          <a:noFill/>
        </p:spPr>
        <p:txBody>
          <a:bodyPr wrap="square" rtlCol="0">
            <a:spAutoFit/>
          </a:bodyPr>
          <a:lstStyle/>
          <a:p>
            <a:r>
              <a:rPr lang="en-US" dirty="0" smtClean="0">
                <a:solidFill>
                  <a:srgbClr val="FF0000"/>
                </a:solidFill>
              </a:rPr>
              <a:t>Enlivenment </a:t>
            </a:r>
            <a:r>
              <a:rPr lang="en-US" dirty="0" smtClean="0">
                <a:solidFill>
                  <a:schemeClr val="bg1"/>
                </a:solidFill>
              </a:rPr>
              <a:t> </a:t>
            </a:r>
          </a:p>
        </p:txBody>
      </p:sp>
      <p:sp>
        <p:nvSpPr>
          <p:cNvPr id="18" name="TextBox 17"/>
          <p:cNvSpPr txBox="1"/>
          <p:nvPr/>
        </p:nvSpPr>
        <p:spPr>
          <a:xfrm>
            <a:off x="3795293" y="5029637"/>
            <a:ext cx="1621536" cy="369332"/>
          </a:xfrm>
          <a:prstGeom prst="rect">
            <a:avLst/>
          </a:prstGeom>
          <a:noFill/>
        </p:spPr>
        <p:txBody>
          <a:bodyPr wrap="square" rtlCol="0">
            <a:spAutoFit/>
          </a:bodyPr>
          <a:lstStyle/>
          <a:p>
            <a:r>
              <a:rPr lang="en-US" dirty="0" smtClean="0">
                <a:solidFill>
                  <a:srgbClr val="FF0000"/>
                </a:solidFill>
              </a:rPr>
              <a:t>Resonance</a:t>
            </a:r>
            <a:r>
              <a:rPr lang="en-US" dirty="0" smtClean="0">
                <a:solidFill>
                  <a:schemeClr val="bg1"/>
                </a:solidFill>
              </a:rPr>
              <a:t> </a:t>
            </a:r>
          </a:p>
        </p:txBody>
      </p:sp>
      <p:sp>
        <p:nvSpPr>
          <p:cNvPr id="19" name="TextBox 18"/>
          <p:cNvSpPr txBox="1"/>
          <p:nvPr/>
        </p:nvSpPr>
        <p:spPr>
          <a:xfrm>
            <a:off x="521208" y="731520"/>
            <a:ext cx="7991856" cy="954107"/>
          </a:xfrm>
          <a:prstGeom prst="rect">
            <a:avLst/>
          </a:prstGeom>
          <a:noFill/>
        </p:spPr>
        <p:txBody>
          <a:bodyPr wrap="square" rtlCol="0">
            <a:spAutoFit/>
          </a:bodyPr>
          <a:lstStyle/>
          <a:p>
            <a:r>
              <a:rPr lang="en-US" sz="2800" dirty="0" smtClean="0">
                <a:solidFill>
                  <a:schemeClr val="bg1"/>
                </a:solidFill>
              </a:rPr>
              <a:t>Material Ethics Seeks to Assess “</a:t>
            </a:r>
            <a:r>
              <a:rPr lang="en-US" sz="2800" dirty="0" err="1" smtClean="0">
                <a:solidFill>
                  <a:schemeClr val="bg1"/>
                </a:solidFill>
              </a:rPr>
              <a:t>Focalness</a:t>
            </a:r>
            <a:r>
              <a:rPr lang="en-US" sz="2800" dirty="0" smtClean="0">
                <a:solidFill>
                  <a:schemeClr val="bg1"/>
                </a:solidFill>
              </a:rPr>
              <a:t>” of an  Endeavor </a:t>
            </a:r>
            <a:endParaRPr lang="en-US" sz="2800" dirty="0">
              <a:solidFill>
                <a:schemeClr val="bg1"/>
              </a:solidFill>
            </a:endParaRPr>
          </a:p>
        </p:txBody>
      </p:sp>
    </p:spTree>
    <p:extLst>
      <p:ext uri="{BB962C8B-B14F-4D97-AF65-F5344CB8AC3E}">
        <p14:creationId xmlns:p14="http://schemas.microsoft.com/office/powerpoint/2010/main" val="29573879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19506" y="225960"/>
            <a:ext cx="7886700" cy="886159"/>
          </a:xfrm>
        </p:spPr>
        <p:txBody>
          <a:bodyPr/>
          <a:lstStyle/>
          <a:p>
            <a:r>
              <a:rPr lang="en-US" dirty="0" smtClean="0"/>
              <a:t>Conclusions </a:t>
            </a:r>
            <a:endParaRPr lang="en-US" dirty="0"/>
          </a:p>
        </p:txBody>
      </p:sp>
      <p:sp>
        <p:nvSpPr>
          <p:cNvPr id="7" name="Content Placeholder 6"/>
          <p:cNvSpPr>
            <a:spLocks noGrp="1"/>
          </p:cNvSpPr>
          <p:nvPr>
            <p:ph sz="quarter" idx="12"/>
          </p:nvPr>
        </p:nvSpPr>
        <p:spPr>
          <a:xfrm>
            <a:off x="628650" y="2084832"/>
            <a:ext cx="7886700" cy="3986785"/>
          </a:xfrm>
        </p:spPr>
        <p:txBody>
          <a:bodyPr>
            <a:normAutofit/>
          </a:bodyPr>
          <a:lstStyle/>
          <a:p>
            <a:pPr marL="342900" indent="-342900">
              <a:buFont typeface="Arial" panose="020B0604020202020204" pitchFamily="34" charset="0"/>
              <a:buChar char="•"/>
            </a:pPr>
            <a:r>
              <a:rPr lang="en-US" dirty="0" smtClean="0">
                <a:solidFill>
                  <a:srgbClr val="FFFF00"/>
                </a:solidFill>
              </a:rPr>
              <a:t>Reflection and Assessment should precede “unleashing a new technology on the planet”</a:t>
            </a:r>
          </a:p>
          <a:p>
            <a:pPr marL="342900" indent="-342900">
              <a:buFont typeface="Arial" panose="020B0604020202020204" pitchFamily="34" charset="0"/>
              <a:buChar char="•"/>
            </a:pPr>
            <a:r>
              <a:rPr lang="en-US" dirty="0" smtClean="0"/>
              <a:t>Discussion of the AIMS of the project brings modern engineers face-to-face with Focal engineering</a:t>
            </a:r>
          </a:p>
          <a:p>
            <a:pPr marL="800100" lvl="1" indent="-342900">
              <a:buFont typeface="Arial" panose="020B0604020202020204" pitchFamily="34" charset="0"/>
              <a:buChar char="•"/>
            </a:pPr>
            <a:r>
              <a:rPr lang="en-US" dirty="0" smtClean="0"/>
              <a:t>Focal engineering acts locally to foster engagement, </a:t>
            </a:r>
            <a:r>
              <a:rPr lang="en-US" dirty="0" err="1" smtClean="0"/>
              <a:t>enightenment</a:t>
            </a:r>
            <a:r>
              <a:rPr lang="en-US" dirty="0" smtClean="0"/>
              <a:t>, and resonance</a:t>
            </a:r>
          </a:p>
          <a:p>
            <a:pPr marL="800100" lvl="1" indent="-342900">
              <a:buFont typeface="Arial" panose="020B0604020202020204" pitchFamily="34" charset="0"/>
              <a:buChar char="•"/>
            </a:pPr>
            <a:r>
              <a:rPr lang="en-US" dirty="0" smtClean="0"/>
              <a:t>“Best Practices” for Focal Engineering may be to keep disengaging products away</a:t>
            </a:r>
          </a:p>
          <a:p>
            <a:pPr marL="342900" indent="-342900">
              <a:buFont typeface="Arial" panose="020B0604020202020204" pitchFamily="34" charset="0"/>
              <a:buChar char="•"/>
            </a:pPr>
            <a:r>
              <a:rPr lang="en-US" dirty="0" smtClean="0">
                <a:solidFill>
                  <a:srgbClr val="FFFF00"/>
                </a:solidFill>
              </a:rPr>
              <a:t>Material Ethics assessment is based on relating engagement, enlightenment, and resonance to the product/user/world</a:t>
            </a:r>
          </a:p>
          <a:p>
            <a:pPr marL="342900" indent="-342900">
              <a:buFont typeface="Arial" panose="020B0604020202020204" pitchFamily="34" charset="0"/>
              <a:buChar char="•"/>
            </a:pPr>
            <a:r>
              <a:rPr lang="en-US" dirty="0" smtClean="0"/>
              <a:t>Informed consensus approach key to achieving Material Ethics since it provides necessary inclusion </a:t>
            </a:r>
            <a:endParaRPr lang="en-US" dirty="0"/>
          </a:p>
        </p:txBody>
      </p:sp>
      <p:sp>
        <p:nvSpPr>
          <p:cNvPr id="8" name="Text Placeholder 7"/>
          <p:cNvSpPr>
            <a:spLocks noGrp="1"/>
          </p:cNvSpPr>
          <p:nvPr>
            <p:ph type="body" sz="quarter" idx="13"/>
          </p:nvPr>
        </p:nvSpPr>
        <p:spPr>
          <a:xfrm>
            <a:off x="610362" y="1321805"/>
            <a:ext cx="7886700" cy="512763"/>
          </a:xfrm>
        </p:spPr>
        <p:txBody>
          <a:bodyPr/>
          <a:lstStyle/>
          <a:p>
            <a:r>
              <a:rPr lang="en-US" dirty="0" smtClean="0"/>
              <a:t>Material Ethics</a:t>
            </a:r>
            <a:endParaRPr lang="en-US" dirty="0"/>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41003559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0"/>
            <a:ext cx="7886700" cy="1496167"/>
          </a:xfrm>
        </p:spPr>
        <p:txBody>
          <a:bodyPr>
            <a:noAutofit/>
          </a:bodyPr>
          <a:lstStyle/>
          <a:p>
            <a:r>
              <a:rPr lang="en-US" sz="3200" dirty="0" smtClean="0"/>
              <a:t>10 Technologies That Deserve to Die?</a:t>
            </a:r>
            <a:endParaRPr lang="en-US" sz="3200" dirty="0"/>
          </a:p>
        </p:txBody>
      </p:sp>
      <p:sp>
        <p:nvSpPr>
          <p:cNvPr id="5" name="Content Placeholder 4"/>
          <p:cNvSpPr>
            <a:spLocks noGrp="1"/>
          </p:cNvSpPr>
          <p:nvPr>
            <p:ph idx="1"/>
          </p:nvPr>
        </p:nvSpPr>
        <p:spPr>
          <a:xfrm>
            <a:off x="457200" y="1295400"/>
            <a:ext cx="8229600" cy="4830763"/>
          </a:xfrm>
        </p:spPr>
        <p:txBody>
          <a:bodyPr>
            <a:normAutofit fontScale="77500" lnSpcReduction="20000"/>
          </a:bodyPr>
          <a:lstStyle/>
          <a:p>
            <a:r>
              <a:rPr lang="en-US" sz="2400" dirty="0" smtClean="0"/>
              <a:t>1.	Nuclear Weapons</a:t>
            </a:r>
          </a:p>
          <a:p>
            <a:r>
              <a:rPr lang="en-US" sz="2400" dirty="0" smtClean="0"/>
              <a:t>2.	</a:t>
            </a:r>
            <a:r>
              <a:rPr lang="en-US" sz="2400" dirty="0" smtClean="0">
                <a:solidFill>
                  <a:srgbClr val="FFFF00"/>
                </a:solidFill>
              </a:rPr>
              <a:t>Coal- Based Power</a:t>
            </a:r>
          </a:p>
          <a:p>
            <a:r>
              <a:rPr lang="en-US" sz="2400" dirty="0" smtClean="0"/>
              <a:t>3.	The Internal Combustion Engine</a:t>
            </a:r>
          </a:p>
          <a:p>
            <a:r>
              <a:rPr lang="en-US" sz="2400" dirty="0" smtClean="0"/>
              <a:t>4.	Incandescent Light Bulbs</a:t>
            </a:r>
          </a:p>
          <a:p>
            <a:r>
              <a:rPr lang="en-US" sz="2400" dirty="0" smtClean="0"/>
              <a:t>5.	Land Mines</a:t>
            </a:r>
          </a:p>
          <a:p>
            <a:r>
              <a:rPr lang="en-US" sz="2400" dirty="0" smtClean="0"/>
              <a:t>6.	Manned Spacecraft</a:t>
            </a:r>
          </a:p>
          <a:p>
            <a:r>
              <a:rPr lang="en-US" sz="2400" dirty="0" smtClean="0"/>
              <a:t>7.	Prisons</a:t>
            </a:r>
          </a:p>
          <a:p>
            <a:r>
              <a:rPr lang="en-US" sz="2400" dirty="0" smtClean="0"/>
              <a:t>8.	Cosmetic Implants</a:t>
            </a:r>
          </a:p>
          <a:p>
            <a:r>
              <a:rPr lang="en-US" sz="2400" dirty="0" smtClean="0"/>
              <a:t>9.	Lie Detectors</a:t>
            </a:r>
          </a:p>
          <a:p>
            <a:r>
              <a:rPr lang="en-US" sz="2400" dirty="0" smtClean="0"/>
              <a:t>10.	DVDs</a:t>
            </a:r>
          </a:p>
          <a:p>
            <a:pPr marL="0" indent="0">
              <a:buNone/>
            </a:pPr>
            <a:endParaRPr lang="en-US" sz="2400" dirty="0" smtClean="0"/>
          </a:p>
          <a:p>
            <a:r>
              <a:rPr lang="en-US" sz="2400" dirty="0"/>
              <a:t>Define the Technologies</a:t>
            </a:r>
          </a:p>
          <a:p>
            <a:endParaRPr lang="en-US" sz="2400" dirty="0"/>
          </a:p>
          <a:p>
            <a:r>
              <a:rPr lang="en-US" sz="2400" dirty="0"/>
              <a:t>Ethically, do They Deserve to Die</a:t>
            </a:r>
            <a:r>
              <a:rPr lang="en-US" sz="2400" dirty="0" smtClean="0"/>
              <a:t>?  How would you score the </a:t>
            </a:r>
            <a:r>
              <a:rPr lang="en-US" sz="2400" dirty="0" smtClean="0">
                <a:solidFill>
                  <a:srgbClr val="FFFF00"/>
                </a:solidFill>
              </a:rPr>
              <a:t>Materials Ethics</a:t>
            </a:r>
            <a:r>
              <a:rPr lang="en-US" sz="2400" dirty="0" smtClean="0"/>
              <a:t> of the identified technology?</a:t>
            </a:r>
            <a:endParaRPr lang="en-US" sz="2400" dirty="0"/>
          </a:p>
          <a:p>
            <a:endParaRPr lang="en-US" sz="2400" dirty="0"/>
          </a:p>
        </p:txBody>
      </p:sp>
    </p:spTree>
    <p:extLst>
      <p:ext uri="{BB962C8B-B14F-4D97-AF65-F5344CB8AC3E}">
        <p14:creationId xmlns:p14="http://schemas.microsoft.com/office/powerpoint/2010/main" val="14960890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506" y="289968"/>
            <a:ext cx="7886700" cy="886159"/>
          </a:xfrm>
        </p:spPr>
        <p:txBody>
          <a:bodyPr>
            <a:normAutofit/>
          </a:bodyPr>
          <a:lstStyle/>
          <a:p>
            <a:r>
              <a:rPr lang="en-US" sz="3200" dirty="0" smtClean="0"/>
              <a:t>Assessing (New) Coal-Based Power</a:t>
            </a:r>
            <a:endParaRPr lang="en-US" sz="3200" dirty="0"/>
          </a:p>
        </p:txBody>
      </p:sp>
      <p:sp>
        <p:nvSpPr>
          <p:cNvPr id="3" name="Content Placeholder 2"/>
          <p:cNvSpPr>
            <a:spLocks noGrp="1"/>
          </p:cNvSpPr>
          <p:nvPr>
            <p:ph idx="1"/>
          </p:nvPr>
        </p:nvSpPr>
        <p:spPr>
          <a:xfrm>
            <a:off x="619506" y="3685032"/>
            <a:ext cx="7886700" cy="2793963"/>
          </a:xfrm>
        </p:spPr>
        <p:txBody>
          <a:bodyPr>
            <a:normAutofit fontScale="85000" lnSpcReduction="20000"/>
          </a:bodyPr>
          <a:lstStyle/>
          <a:p>
            <a:pPr marL="342900" indent="-342900">
              <a:buFont typeface="Arial" panose="020B0604020202020204" pitchFamily="34" charset="0"/>
              <a:buChar char="•"/>
            </a:pPr>
            <a:r>
              <a:rPr lang="en-US" dirty="0" smtClean="0"/>
              <a:t>Engagement:  End User and Product interaction</a:t>
            </a:r>
            <a:r>
              <a:rPr lang="en-US" dirty="0" smtClean="0">
                <a:sym typeface="Wingdings" panose="05000000000000000000" pitchFamily="2" charset="2"/>
              </a:rPr>
              <a:t> (+3 to -3)</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r>
              <a:rPr lang="en-US" dirty="0" smtClean="0">
                <a:sym typeface="Wingdings" panose="05000000000000000000" pitchFamily="2" charset="2"/>
              </a:rPr>
              <a:t>Enlivenment:  End User and World (based on use of product) (+3 to -3)</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r>
              <a:rPr lang="en-US" dirty="0" smtClean="0">
                <a:sym typeface="Wingdings" panose="05000000000000000000" pitchFamily="2" charset="2"/>
              </a:rPr>
              <a:t>Resonance: Product and World Interaction (+3 to -3)</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r>
              <a:rPr lang="en-US" dirty="0" err="1" smtClean="0">
                <a:sym typeface="Wingdings" panose="05000000000000000000" pitchFamily="2" charset="2"/>
              </a:rPr>
              <a:t>Jm</a:t>
            </a:r>
            <a:r>
              <a:rPr lang="en-US" dirty="0" smtClean="0">
                <a:sym typeface="Wingdings" panose="05000000000000000000" pitchFamily="2" charset="2"/>
              </a:rPr>
              <a:t>= a1(</a:t>
            </a:r>
            <a:r>
              <a:rPr lang="en-US" dirty="0" err="1" smtClean="0">
                <a:sym typeface="Wingdings" panose="05000000000000000000" pitchFamily="2" charset="2"/>
              </a:rPr>
              <a:t>Jeg</a:t>
            </a:r>
            <a:r>
              <a:rPr lang="en-US" dirty="0" smtClean="0">
                <a:sym typeface="Wingdings" panose="05000000000000000000" pitchFamily="2" charset="2"/>
              </a:rPr>
              <a:t>) +a2(Jen) +a3(</a:t>
            </a:r>
            <a:r>
              <a:rPr lang="en-US" dirty="0" err="1" smtClean="0">
                <a:sym typeface="Wingdings" panose="05000000000000000000" pitchFamily="2" charset="2"/>
              </a:rPr>
              <a:t>Jre</a:t>
            </a:r>
            <a:r>
              <a:rPr lang="en-US" dirty="0" smtClean="0">
                <a:sym typeface="Wingdings" panose="05000000000000000000" pitchFamily="2" charset="2"/>
              </a:rPr>
              <a:t>), where a1+a2+a3=1.0</a:t>
            </a:r>
          </a:p>
          <a:p>
            <a:endParaRPr lang="en-US" dirty="0">
              <a:sym typeface="Wingdings" panose="05000000000000000000" pitchFamily="2" charset="2"/>
            </a:endParaRPr>
          </a:p>
          <a:p>
            <a:r>
              <a:rPr lang="en-US" dirty="0" smtClean="0">
                <a:sym typeface="Wingdings" panose="05000000000000000000" pitchFamily="2" charset="2"/>
              </a:rPr>
              <a:t> </a:t>
            </a:r>
          </a:p>
          <a:p>
            <a:pPr marL="342900" indent="-342900">
              <a:buFont typeface="Arial" panose="020B0604020202020204" pitchFamily="34" charset="0"/>
              <a:buChar char="•"/>
            </a:pPr>
            <a:endParaRPr lang="en-US" dirty="0">
              <a:sym typeface="Wingdings" panose="05000000000000000000" pitchFamily="2" charset="2"/>
            </a:endParaRPr>
          </a:p>
          <a:p>
            <a:endParaRPr lang="en-US" dirty="0" smtClean="0">
              <a:sym typeface="Wingdings" panose="05000000000000000000" pitchFamily="2" charset="2"/>
            </a:endParaRP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866" y="986727"/>
            <a:ext cx="5028157" cy="2670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62678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59" y="456223"/>
            <a:ext cx="7886700" cy="886159"/>
          </a:xfrm>
        </p:spPr>
        <p:txBody>
          <a:bodyPr/>
          <a:lstStyle/>
          <a:p>
            <a:r>
              <a:rPr lang="en-US" dirty="0" smtClean="0">
                <a:solidFill>
                  <a:srgbClr val="FFFF00"/>
                </a:solidFill>
              </a:rPr>
              <a:t>Fair Warning</a:t>
            </a:r>
            <a:endParaRPr lang="en-US" dirty="0">
              <a:solidFill>
                <a:srgbClr val="FFFF00"/>
              </a:solidFill>
            </a:endParaRPr>
          </a:p>
        </p:txBody>
      </p:sp>
      <p:sp>
        <p:nvSpPr>
          <p:cNvPr id="3" name="Content Placeholder 2"/>
          <p:cNvSpPr>
            <a:spLocks noGrp="1"/>
          </p:cNvSpPr>
          <p:nvPr>
            <p:ph idx="1"/>
          </p:nvPr>
        </p:nvSpPr>
        <p:spPr>
          <a:xfrm>
            <a:off x="576696" y="1481987"/>
            <a:ext cx="7886700" cy="4633063"/>
          </a:xfrm>
        </p:spPr>
        <p:txBody>
          <a:bodyPr>
            <a:normAutofit lnSpcReduction="10000"/>
          </a:bodyPr>
          <a:lstStyle/>
          <a:p>
            <a:r>
              <a:rPr lang="en-US" dirty="0" smtClean="0"/>
              <a:t>In Class Writing Exercise starting </a:t>
            </a:r>
            <a:r>
              <a:rPr lang="en-US" dirty="0" smtClean="0">
                <a:solidFill>
                  <a:srgbClr val="FFFF00"/>
                </a:solidFill>
              </a:rPr>
              <a:t>at beginning or end of class coming within next two weeks (be on time)</a:t>
            </a:r>
          </a:p>
          <a:p>
            <a:endParaRPr lang="en-US" dirty="0"/>
          </a:p>
          <a:p>
            <a:r>
              <a:rPr lang="en-US" dirty="0" smtClean="0"/>
              <a:t>Allowed </a:t>
            </a:r>
            <a:r>
              <a:rPr lang="en-US" dirty="0" smtClean="0">
                <a:solidFill>
                  <a:srgbClr val="FFFF00"/>
                </a:solidFill>
              </a:rPr>
              <a:t>25 minutes to complete (hard stop)</a:t>
            </a:r>
          </a:p>
          <a:p>
            <a:endParaRPr lang="en-US" dirty="0"/>
          </a:p>
          <a:p>
            <a:r>
              <a:rPr lang="en-US" dirty="0" smtClean="0"/>
              <a:t>Topic will be per recent class lectures and discussions </a:t>
            </a:r>
          </a:p>
          <a:p>
            <a:endParaRPr lang="en-US" dirty="0"/>
          </a:p>
          <a:p>
            <a:r>
              <a:rPr lang="en-US" dirty="0" smtClean="0"/>
              <a:t>Up to 10 points with 0 for “no show”</a:t>
            </a:r>
          </a:p>
          <a:p>
            <a:endParaRPr lang="en-US" dirty="0"/>
          </a:p>
          <a:p>
            <a:r>
              <a:rPr lang="en-US" dirty="0" smtClean="0"/>
              <a:t>No makeups per syllabus</a:t>
            </a:r>
          </a:p>
          <a:p>
            <a:endParaRPr lang="en-US" dirty="0" smtClean="0"/>
          </a:p>
          <a:p>
            <a:r>
              <a:rPr lang="en-US" dirty="0" smtClean="0"/>
              <a:t>Attend your own section unless cleared at least 24 hour ahead in writing  (deduct otherwise)</a:t>
            </a:r>
            <a:endParaRPr lang="en-US" dirty="0"/>
          </a:p>
          <a:p>
            <a:endParaRPr lang="en-US" dirty="0" smtClean="0"/>
          </a:p>
        </p:txBody>
      </p:sp>
    </p:spTree>
    <p:extLst>
      <p:ext uri="{BB962C8B-B14F-4D97-AF65-F5344CB8AC3E}">
        <p14:creationId xmlns:p14="http://schemas.microsoft.com/office/powerpoint/2010/main" val="29716336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19506" y="225960"/>
            <a:ext cx="7886700" cy="886159"/>
          </a:xfrm>
        </p:spPr>
        <p:txBody>
          <a:bodyPr/>
          <a:lstStyle/>
          <a:p>
            <a:r>
              <a:rPr lang="en-US" dirty="0" smtClean="0"/>
              <a:t>Conclusions </a:t>
            </a:r>
            <a:endParaRPr lang="en-US" dirty="0"/>
          </a:p>
        </p:txBody>
      </p:sp>
      <p:sp>
        <p:nvSpPr>
          <p:cNvPr id="7" name="Content Placeholder 6"/>
          <p:cNvSpPr>
            <a:spLocks noGrp="1"/>
          </p:cNvSpPr>
          <p:nvPr>
            <p:ph sz="quarter" idx="12"/>
          </p:nvPr>
        </p:nvSpPr>
        <p:spPr>
          <a:xfrm>
            <a:off x="610362" y="1353312"/>
            <a:ext cx="7886700" cy="4837176"/>
          </a:xfrm>
        </p:spPr>
        <p:txBody>
          <a:bodyPr>
            <a:normAutofit fontScale="92500"/>
          </a:bodyPr>
          <a:lstStyle/>
          <a:p>
            <a:pPr marL="342900" indent="-342900">
              <a:buFont typeface="Arial" panose="020B0604020202020204" pitchFamily="34" charset="0"/>
              <a:buChar char="•"/>
            </a:pPr>
            <a:r>
              <a:rPr lang="en-US" dirty="0" smtClean="0"/>
              <a:t>Three kinds of ethics for three types of engineers</a:t>
            </a:r>
          </a:p>
          <a:p>
            <a:pPr marL="800100" lvl="1" indent="-342900">
              <a:buFont typeface="Arial" panose="020B0604020202020204" pitchFamily="34" charset="0"/>
              <a:buChar char="•"/>
            </a:pPr>
            <a:r>
              <a:rPr lang="en-US" dirty="0" smtClean="0"/>
              <a:t>Premodern engineer &gt; </a:t>
            </a:r>
            <a:r>
              <a:rPr lang="en-US" dirty="0" smtClean="0">
                <a:solidFill>
                  <a:srgbClr val="FFFF00"/>
                </a:solidFill>
              </a:rPr>
              <a:t>Virtue Ethics </a:t>
            </a:r>
            <a:r>
              <a:rPr lang="en-US" dirty="0" smtClean="0"/>
              <a:t>: Objectivity, Honesty and Caring</a:t>
            </a:r>
          </a:p>
          <a:p>
            <a:pPr marL="800100" lvl="1" indent="-342900">
              <a:buFont typeface="Arial" panose="020B0604020202020204" pitchFamily="34" charset="0"/>
              <a:buChar char="•"/>
            </a:pPr>
            <a:r>
              <a:rPr lang="en-US" dirty="0" smtClean="0"/>
              <a:t>Modern engineer&gt; </a:t>
            </a:r>
            <a:r>
              <a:rPr lang="en-US" dirty="0" smtClean="0">
                <a:solidFill>
                  <a:srgbClr val="FFFF00"/>
                </a:solidFill>
              </a:rPr>
              <a:t>Process Ethics</a:t>
            </a:r>
          </a:p>
          <a:p>
            <a:pPr marL="800100" lvl="1" indent="-342900">
              <a:buFont typeface="Arial" panose="020B0604020202020204" pitchFamily="34" charset="0"/>
              <a:buChar char="•"/>
            </a:pPr>
            <a:r>
              <a:rPr lang="en-US" dirty="0" smtClean="0"/>
              <a:t>Focal Engineer &gt; </a:t>
            </a:r>
            <a:r>
              <a:rPr lang="en-US" dirty="0" smtClean="0">
                <a:solidFill>
                  <a:srgbClr val="FFFF00"/>
                </a:solidFill>
              </a:rPr>
              <a:t>Material Ethics guides products</a:t>
            </a:r>
          </a:p>
          <a:p>
            <a:pPr marL="342900" indent="-342900">
              <a:buFont typeface="Arial" panose="020B0604020202020204" pitchFamily="34" charset="0"/>
              <a:buChar char="•"/>
            </a:pPr>
            <a:r>
              <a:rPr lang="en-US" dirty="0" smtClean="0"/>
              <a:t>Premodern Engineering </a:t>
            </a:r>
          </a:p>
          <a:p>
            <a:pPr marL="800100" lvl="1" indent="-342900">
              <a:buFont typeface="Arial" panose="020B0604020202020204" pitchFamily="34" charset="0"/>
              <a:buChar char="•"/>
            </a:pPr>
            <a:r>
              <a:rPr lang="en-US" dirty="0" smtClean="0"/>
              <a:t>Engineering endeavor, Engineer, Engineered bound up and contextualized </a:t>
            </a:r>
          </a:p>
          <a:p>
            <a:pPr marL="800100" lvl="1" indent="-342900">
              <a:buFont typeface="Arial" panose="020B0604020202020204" pitchFamily="34" charset="0"/>
              <a:buChar char="•"/>
            </a:pPr>
            <a:r>
              <a:rPr lang="en-US" dirty="0" smtClean="0"/>
              <a:t>Think of the major cathedrals</a:t>
            </a:r>
          </a:p>
          <a:p>
            <a:pPr marL="342900" indent="-342900">
              <a:buFont typeface="Arial" panose="020B0604020202020204" pitchFamily="34" charset="0"/>
              <a:buChar char="•"/>
            </a:pPr>
            <a:r>
              <a:rPr lang="en-US" dirty="0" smtClean="0"/>
              <a:t>Modern Engineering </a:t>
            </a:r>
          </a:p>
          <a:p>
            <a:pPr marL="800100" lvl="1" indent="-342900">
              <a:buFont typeface="Arial" panose="020B0604020202020204" pitchFamily="34" charset="0"/>
              <a:buChar char="•"/>
            </a:pPr>
            <a:r>
              <a:rPr lang="en-US" dirty="0" smtClean="0"/>
              <a:t>Shift to </a:t>
            </a:r>
            <a:r>
              <a:rPr lang="en-US" dirty="0" smtClean="0">
                <a:solidFill>
                  <a:srgbClr val="FFFF00"/>
                </a:solidFill>
              </a:rPr>
              <a:t>colonization where function rules and </a:t>
            </a:r>
            <a:r>
              <a:rPr lang="en-US" dirty="0" err="1" smtClean="0">
                <a:solidFill>
                  <a:srgbClr val="FFFF00"/>
                </a:solidFill>
              </a:rPr>
              <a:t>hypermodernism</a:t>
            </a:r>
            <a:r>
              <a:rPr lang="en-US" dirty="0" smtClean="0">
                <a:solidFill>
                  <a:srgbClr val="FFFF00"/>
                </a:solidFill>
              </a:rPr>
              <a:t> </a:t>
            </a:r>
            <a:r>
              <a:rPr lang="en-US" dirty="0" smtClean="0"/>
              <a:t>arises</a:t>
            </a:r>
          </a:p>
          <a:p>
            <a:pPr marL="800100" lvl="1" indent="-342900">
              <a:buFont typeface="Arial" panose="020B0604020202020204" pitchFamily="34" charset="0"/>
              <a:buChar char="•"/>
            </a:pPr>
            <a:r>
              <a:rPr lang="en-US" dirty="0" smtClean="0"/>
              <a:t>Consider </a:t>
            </a:r>
            <a:r>
              <a:rPr lang="en-US" dirty="0" smtClean="0">
                <a:solidFill>
                  <a:srgbClr val="FFFF00"/>
                </a:solidFill>
              </a:rPr>
              <a:t>Semiconductors and the derivative product proliferation </a:t>
            </a:r>
          </a:p>
          <a:p>
            <a:pPr marL="342900" indent="-342900">
              <a:buFont typeface="Arial" panose="020B0604020202020204" pitchFamily="34" charset="0"/>
              <a:buChar char="•"/>
            </a:pPr>
            <a:r>
              <a:rPr lang="en-US" dirty="0" smtClean="0"/>
              <a:t>Focal Engineering </a:t>
            </a:r>
          </a:p>
          <a:p>
            <a:pPr marL="800100" lvl="1" indent="-342900">
              <a:buFont typeface="Arial" panose="020B0604020202020204" pitchFamily="34" charset="0"/>
              <a:buChar char="•"/>
            </a:pPr>
            <a:r>
              <a:rPr lang="en-US" dirty="0" smtClean="0"/>
              <a:t>Balance </a:t>
            </a:r>
            <a:r>
              <a:rPr lang="en-US" dirty="0" err="1" smtClean="0">
                <a:solidFill>
                  <a:srgbClr val="FFFF00"/>
                </a:solidFill>
              </a:rPr>
              <a:t>Contextualism</a:t>
            </a:r>
            <a:r>
              <a:rPr lang="en-US" dirty="0" smtClean="0">
                <a:solidFill>
                  <a:srgbClr val="FFFF00"/>
                </a:solidFill>
              </a:rPr>
              <a:t> and Colonization </a:t>
            </a:r>
          </a:p>
          <a:p>
            <a:pPr marL="800100" lvl="1" indent="-342900">
              <a:buFont typeface="Arial" panose="020B0604020202020204" pitchFamily="34" charset="0"/>
              <a:buChar char="•"/>
            </a:pPr>
            <a:r>
              <a:rPr lang="en-US" dirty="0" smtClean="0"/>
              <a:t>Seek the </a:t>
            </a:r>
            <a:r>
              <a:rPr lang="en-US" dirty="0" smtClean="0">
                <a:solidFill>
                  <a:srgbClr val="FFFF00"/>
                </a:solidFill>
              </a:rPr>
              <a:t>Good resulting in products that enliven, engage and resonate</a:t>
            </a:r>
          </a:p>
          <a:p>
            <a:pPr marL="800100" lvl="1" indent="-342900">
              <a:buFont typeface="Arial" panose="020B0604020202020204" pitchFamily="34" charset="0"/>
              <a:buChar char="•"/>
            </a:pPr>
            <a:endParaRPr lang="en-US" dirty="0"/>
          </a:p>
        </p:txBody>
      </p:sp>
      <p:sp>
        <p:nvSpPr>
          <p:cNvPr id="8" name="Text Placeholder 7"/>
          <p:cNvSpPr>
            <a:spLocks noGrp="1"/>
          </p:cNvSpPr>
          <p:nvPr>
            <p:ph type="body" sz="quarter" idx="13"/>
          </p:nvPr>
        </p:nvSpPr>
        <p:spPr>
          <a:xfrm>
            <a:off x="592074" y="965189"/>
            <a:ext cx="7886700" cy="512763"/>
          </a:xfrm>
        </p:spPr>
        <p:txBody>
          <a:bodyPr/>
          <a:lstStyle/>
          <a:p>
            <a:r>
              <a:rPr lang="en-US" dirty="0" smtClean="0"/>
              <a:t>Balance</a:t>
            </a:r>
            <a:endParaRPr lang="en-US" dirty="0"/>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7091333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a:xfrm>
            <a:off x="762000" y="496796"/>
            <a:ext cx="7886700" cy="886159"/>
          </a:xfrm>
        </p:spPr>
        <p:txBody>
          <a:bodyPr>
            <a:normAutofit fontScale="90000"/>
          </a:bodyPr>
          <a:lstStyle/>
          <a:p>
            <a:r>
              <a:rPr lang="en-US" b="1" i="1" dirty="0">
                <a:solidFill>
                  <a:srgbClr val="FF0066"/>
                </a:solidFill>
              </a:rPr>
              <a:t>MATERIAL </a:t>
            </a:r>
            <a:r>
              <a:rPr lang="en-US" b="1" i="1" dirty="0" smtClean="0">
                <a:solidFill>
                  <a:srgbClr val="FF0066"/>
                </a:solidFill>
              </a:rPr>
              <a:t>ETHICS/ </a:t>
            </a:r>
            <a:r>
              <a:rPr lang="en-US" b="1" i="1" dirty="0" smtClean="0">
                <a:solidFill>
                  <a:srgbClr val="FF0066"/>
                </a:solidFill>
              </a:rPr>
              <a:t>“</a:t>
            </a:r>
            <a:r>
              <a:rPr lang="en-US" b="1" i="1" dirty="0" err="1" smtClean="0">
                <a:solidFill>
                  <a:srgbClr val="FF0066"/>
                </a:solidFill>
              </a:rPr>
              <a:t>Focalness</a:t>
            </a:r>
            <a:r>
              <a:rPr lang="en-US" b="1" i="1" dirty="0" smtClean="0">
                <a:solidFill>
                  <a:srgbClr val="FF0066"/>
                </a:solidFill>
              </a:rPr>
              <a:t>” </a:t>
            </a:r>
            <a:r>
              <a:rPr lang="en-US" b="1" i="1" dirty="0" smtClean="0">
                <a:solidFill>
                  <a:srgbClr val="FF0066"/>
                </a:solidFill>
              </a:rPr>
              <a:t>of Product</a:t>
            </a:r>
            <a:endParaRPr lang="en-US" b="1" i="1" dirty="0">
              <a:solidFill>
                <a:srgbClr val="FF0066"/>
              </a:solidFill>
            </a:endParaRPr>
          </a:p>
        </p:txBody>
      </p:sp>
      <p:sp>
        <p:nvSpPr>
          <p:cNvPr id="267269" name="AutoShape 5"/>
          <p:cNvSpPr>
            <a:spLocks noChangeArrowheads="1"/>
          </p:cNvSpPr>
          <p:nvPr/>
        </p:nvSpPr>
        <p:spPr bwMode="auto">
          <a:xfrm>
            <a:off x="1295400" y="2209800"/>
            <a:ext cx="6400800" cy="3352800"/>
          </a:xfrm>
          <a:prstGeom prst="flowChartExtract">
            <a:avLst/>
          </a:prstGeom>
          <a:solidFill>
            <a:schemeClr val="accent1"/>
          </a:solidFill>
          <a:ln w="12700" cap="sq">
            <a:solidFill>
              <a:schemeClr val="tx1"/>
            </a:solidFill>
            <a:miter lim="800000"/>
            <a:headEnd type="none" w="sm" len="sm"/>
            <a:tailEnd type="none" w="sm" len="sm"/>
          </a:ln>
          <a:effectLst/>
        </p:spPr>
        <p:txBody>
          <a:bodyPr wrap="none" anchor="ctr"/>
          <a:lstStyle/>
          <a:p>
            <a:endParaRPr lang="en-US"/>
          </a:p>
        </p:txBody>
      </p:sp>
      <p:sp>
        <p:nvSpPr>
          <p:cNvPr id="267270" name="WordArt 6"/>
          <p:cNvSpPr>
            <a:spLocks noChangeArrowheads="1" noChangeShapeType="1" noTextEdit="1"/>
          </p:cNvSpPr>
          <p:nvPr/>
        </p:nvSpPr>
        <p:spPr bwMode="auto">
          <a:xfrm>
            <a:off x="3505200" y="2057400"/>
            <a:ext cx="2219325" cy="571500"/>
          </a:xfrm>
          <a:prstGeom prst="rect">
            <a:avLst/>
          </a:prstGeom>
        </p:spPr>
        <p:txBody>
          <a:bodyPr spcFirstLastPara="1" wrap="none" fromWordArt="1">
            <a:prstTxWarp prst="textArchUp">
              <a:avLst>
                <a:gd name="adj" fmla="val 10800000"/>
              </a:avLst>
            </a:prstTxWarp>
          </a:bodyPr>
          <a:lstStyle/>
          <a:p>
            <a:pPr algn="ctr"/>
            <a:r>
              <a:rPr lang="en-US" sz="3200" kern="10" dirty="0">
                <a:ln w="9525" cap="sq">
                  <a:solidFill>
                    <a:srgbClr val="000000"/>
                  </a:solidFill>
                  <a:round/>
                  <a:headEnd type="none" w="sm" len="sm"/>
                  <a:tailEnd type="none" w="sm" len="sm"/>
                </a:ln>
                <a:solidFill>
                  <a:srgbClr val="000000"/>
                </a:solidFill>
                <a:latin typeface="Arial Black"/>
              </a:rPr>
              <a:t>PRODUCT</a:t>
            </a:r>
          </a:p>
        </p:txBody>
      </p:sp>
      <p:sp>
        <p:nvSpPr>
          <p:cNvPr id="267271" name="WordArt 7"/>
          <p:cNvSpPr>
            <a:spLocks noChangeArrowheads="1" noChangeShapeType="1" noTextEdit="1"/>
          </p:cNvSpPr>
          <p:nvPr/>
        </p:nvSpPr>
        <p:spPr bwMode="auto">
          <a:xfrm>
            <a:off x="228600" y="5410200"/>
            <a:ext cx="2028825" cy="742950"/>
          </a:xfrm>
          <a:prstGeom prst="rect">
            <a:avLst/>
          </a:prstGeom>
        </p:spPr>
        <p:txBody>
          <a:bodyPr wrap="none" fromWordArt="1">
            <a:prstTxWarp prst="textCanDown">
              <a:avLst>
                <a:gd name="adj" fmla="val 33333"/>
              </a:avLst>
            </a:prstTxWarp>
          </a:bodyPr>
          <a:lstStyle/>
          <a:p>
            <a:pPr algn="ctr"/>
            <a:r>
              <a:rPr lang="en-US" sz="2800" kern="10">
                <a:ln w="9525" cap="sq">
                  <a:solidFill>
                    <a:srgbClr val="000000"/>
                  </a:solidFill>
                  <a:round/>
                  <a:headEnd type="none" w="sm" len="sm"/>
                  <a:tailEnd type="none" w="sm" len="sm"/>
                </a:ln>
                <a:solidFill>
                  <a:srgbClr val="000000"/>
                </a:solidFill>
                <a:latin typeface="Arial Black"/>
              </a:rPr>
              <a:t>END-USER</a:t>
            </a:r>
          </a:p>
        </p:txBody>
      </p:sp>
      <p:sp>
        <p:nvSpPr>
          <p:cNvPr id="267272" name="WordArt 8"/>
          <p:cNvSpPr>
            <a:spLocks noChangeArrowheads="1" noChangeShapeType="1" noTextEdit="1"/>
          </p:cNvSpPr>
          <p:nvPr/>
        </p:nvSpPr>
        <p:spPr bwMode="auto">
          <a:xfrm>
            <a:off x="6934200" y="5486400"/>
            <a:ext cx="1676400" cy="611188"/>
          </a:xfrm>
          <a:prstGeom prst="rect">
            <a:avLst/>
          </a:prstGeom>
        </p:spPr>
        <p:txBody>
          <a:bodyPr wrap="none" fromWordArt="1">
            <a:prstTxWarp prst="textCanDown">
              <a:avLst>
                <a:gd name="adj" fmla="val 33333"/>
              </a:avLst>
            </a:prstTxWarp>
          </a:bodyPr>
          <a:lstStyle/>
          <a:p>
            <a:pPr algn="ctr"/>
            <a:r>
              <a:rPr lang="en-US" sz="3600" kern="10">
                <a:ln w="9525" cap="sq">
                  <a:solidFill>
                    <a:srgbClr val="000000"/>
                  </a:solidFill>
                  <a:round/>
                  <a:headEnd type="none" w="sm" len="sm"/>
                  <a:tailEnd type="none" w="sm" len="sm"/>
                </a:ln>
                <a:solidFill>
                  <a:srgbClr val="000000"/>
                </a:solidFill>
                <a:latin typeface="Arial Black"/>
              </a:rPr>
              <a:t>WORLD</a:t>
            </a:r>
          </a:p>
        </p:txBody>
      </p:sp>
      <p:sp>
        <p:nvSpPr>
          <p:cNvPr id="267273" name="WordArt 9"/>
          <p:cNvSpPr>
            <a:spLocks noChangeArrowheads="1" noChangeShapeType="1" noTextEdit="1"/>
          </p:cNvSpPr>
          <p:nvPr/>
        </p:nvSpPr>
        <p:spPr bwMode="auto">
          <a:xfrm>
            <a:off x="5257800" y="2971800"/>
            <a:ext cx="1943100" cy="1060450"/>
          </a:xfrm>
          <a:prstGeom prst="rect">
            <a:avLst/>
          </a:prstGeom>
        </p:spPr>
        <p:txBody>
          <a:bodyPr wrap="none" fromWordArt="1">
            <a:prstTxWarp prst="textDeflateBottom">
              <a:avLst>
                <a:gd name="adj" fmla="val 76472"/>
              </a:avLst>
            </a:prstTxWarp>
            <a:scene3d>
              <a:camera prst="legacyPerspectiveFront">
                <a:rot lat="19799999" lon="19439998" rev="0"/>
              </a:camera>
              <a:lightRig rig="legacyNormal2" dir="t"/>
            </a:scene3d>
            <a:sp3d extrusionH="354000" prstMaterial="legacyMatte">
              <a:extrusionClr>
                <a:srgbClr val="939676"/>
              </a:extrusionClr>
            </a:sp3d>
          </a:bodyPr>
          <a:lstStyle/>
          <a:p>
            <a:pPr algn="ctr"/>
            <a:r>
              <a:rPr lang="en-US" sz="3600" kern="10">
                <a:ln w="9525" cap="sq">
                  <a:round/>
                  <a:headEnd type="none" w="sm" len="sm"/>
                  <a:tailEnd type="none" w="sm" len="sm"/>
                </a:ln>
                <a:gradFill rotWithShape="0">
                  <a:gsLst>
                    <a:gs pos="0">
                      <a:srgbClr val="707070"/>
                    </a:gs>
                    <a:gs pos="50000">
                      <a:srgbClr val="FFFFFF"/>
                    </a:gs>
                    <a:gs pos="100000">
                      <a:srgbClr val="707070"/>
                    </a:gs>
                  </a:gsLst>
                  <a:lin ang="2700000" scaled="1"/>
                </a:gradFill>
                <a:latin typeface="Impact"/>
              </a:rPr>
              <a:t>RESONANCE</a:t>
            </a:r>
          </a:p>
        </p:txBody>
      </p:sp>
      <p:sp>
        <p:nvSpPr>
          <p:cNvPr id="267274" name="WordArt 10" descr="Paper bag"/>
          <p:cNvSpPr>
            <a:spLocks noChangeArrowheads="1" noChangeShapeType="1" noTextEdit="1"/>
          </p:cNvSpPr>
          <p:nvPr/>
        </p:nvSpPr>
        <p:spPr bwMode="auto">
          <a:xfrm>
            <a:off x="762000" y="3276600"/>
            <a:ext cx="3638550" cy="992188"/>
          </a:xfrm>
          <a:prstGeom prst="rect">
            <a:avLst/>
          </a:prstGeom>
        </p:spPr>
        <p:txBody>
          <a:bodyPr wrap="none" fromWordArt="1">
            <a:prstTxWarp prst="textCascadeUp">
              <a:avLst>
                <a:gd name="adj" fmla="val 44444"/>
              </a:avLst>
            </a:prstTxWarp>
            <a:scene3d>
              <a:camera prst="legacyPerspectiveTopLeft">
                <a:rot lat="0" lon="20519999" rev="0"/>
              </a:camera>
              <a:lightRig rig="legacyHarsh3" dir="r"/>
            </a:scene3d>
            <a:sp3d extrusionH="430200" prstMaterial="legacyMatte">
              <a:extrusionClr>
                <a:srgbClr val="006600"/>
              </a:extrusionClr>
            </a:sp3d>
          </a:bodyPr>
          <a:lstStyle/>
          <a:p>
            <a:pPr algn="ctr"/>
            <a:r>
              <a:rPr lang="en-US" sz="3600" kern="10">
                <a:ln w="9525" cap="sq">
                  <a:round/>
                  <a:headEnd type="none" w="sm" len="sm"/>
                  <a:tailEnd type="none" w="sm" len="sm"/>
                </a:ln>
                <a:blipFill dpi="0" rotWithShape="0">
                  <a:blip r:embed="rId2"/>
                  <a:srcRect/>
                  <a:tile tx="0" ty="0" sx="100000" sy="100000" flip="none" algn="tl"/>
                </a:blipFill>
                <a:latin typeface="Arial Black"/>
              </a:rPr>
              <a:t>ENGAGEMENT</a:t>
            </a:r>
          </a:p>
        </p:txBody>
      </p:sp>
      <p:sp>
        <p:nvSpPr>
          <p:cNvPr id="267275" name="WordArt 11"/>
          <p:cNvSpPr>
            <a:spLocks noChangeArrowheads="1" noChangeShapeType="1" noTextEdit="1"/>
          </p:cNvSpPr>
          <p:nvPr/>
        </p:nvSpPr>
        <p:spPr bwMode="auto">
          <a:xfrm>
            <a:off x="2667000" y="5181600"/>
            <a:ext cx="3743325" cy="647700"/>
          </a:xfrm>
          <a:prstGeom prst="rect">
            <a:avLst/>
          </a:prstGeom>
        </p:spPr>
        <p:txBody>
          <a:bodyPr wrap="none" fromWordArt="1">
            <a:prstTxWarp prst="textPlain">
              <a:avLst>
                <a:gd name="adj" fmla="val 50000"/>
              </a:avLst>
            </a:prstTxWarp>
          </a:bodyPr>
          <a:lstStyle/>
          <a:p>
            <a:pPr algn="ctr"/>
            <a:r>
              <a:rPr lang="en-US" sz="3600" kern="10">
                <a:ln w="12700" cap="sq">
                  <a:solidFill>
                    <a:srgbClr val="3333CC"/>
                  </a:solidFill>
                  <a:round/>
                  <a:headEnd type="none" w="sm" len="sm"/>
                  <a:tailEnd type="none" w="sm" len="sm"/>
                </a:ln>
                <a:solidFill>
                  <a:srgbClr val="B2B2B2">
                    <a:alpha val="50000"/>
                  </a:srgbClr>
                </a:solidFill>
                <a:effectLst>
                  <a:outerShdw dist="45791" dir="2021404" algn="ctr" rotWithShape="0">
                    <a:srgbClr val="9999FF"/>
                  </a:outerShdw>
                </a:effectLst>
                <a:latin typeface="Arial Black"/>
              </a:rPr>
              <a:t>ENLIVENMENT</a:t>
            </a:r>
          </a:p>
        </p:txBody>
      </p:sp>
    </p:spTree>
    <p:extLst>
      <p:ext uri="{BB962C8B-B14F-4D97-AF65-F5344CB8AC3E}">
        <p14:creationId xmlns:p14="http://schemas.microsoft.com/office/powerpoint/2010/main" val="28575664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9822" y="186058"/>
            <a:ext cx="7886700" cy="886159"/>
          </a:xfrm>
        </p:spPr>
        <p:txBody>
          <a:bodyPr>
            <a:normAutofit fontScale="90000"/>
          </a:bodyPr>
          <a:lstStyle/>
          <a:p>
            <a:r>
              <a:rPr lang="en-US" dirty="0" smtClean="0"/>
              <a:t>10 Emerging Technologies</a:t>
            </a:r>
            <a:endParaRPr lang="en-US" dirty="0"/>
          </a:p>
        </p:txBody>
      </p:sp>
      <p:sp>
        <p:nvSpPr>
          <p:cNvPr id="5" name="Content Placeholder 4"/>
          <p:cNvSpPr>
            <a:spLocks noGrp="1"/>
          </p:cNvSpPr>
          <p:nvPr>
            <p:ph idx="1"/>
          </p:nvPr>
        </p:nvSpPr>
        <p:spPr>
          <a:xfrm>
            <a:off x="628650" y="1070264"/>
            <a:ext cx="7886700" cy="5568661"/>
          </a:xfrm>
        </p:spPr>
        <p:txBody>
          <a:bodyPr>
            <a:normAutofit fontScale="70000" lnSpcReduction="20000"/>
          </a:bodyPr>
          <a:lstStyle/>
          <a:p>
            <a:r>
              <a:rPr lang="en-US" dirty="0" smtClean="0"/>
              <a:t>1.	Comparative </a:t>
            </a:r>
            <a:r>
              <a:rPr lang="en-US" dirty="0" err="1" smtClean="0"/>
              <a:t>Interactomics</a:t>
            </a:r>
            <a:r>
              <a:rPr lang="en-US" dirty="0" smtClean="0"/>
              <a:t>:  </a:t>
            </a:r>
          </a:p>
          <a:p>
            <a:r>
              <a:rPr lang="en-US" dirty="0" smtClean="0"/>
              <a:t>2.	Nanomedicine</a:t>
            </a:r>
          </a:p>
          <a:p>
            <a:r>
              <a:rPr lang="en-US" dirty="0" smtClean="0"/>
              <a:t>3.	Epigenetics</a:t>
            </a:r>
          </a:p>
          <a:p>
            <a:r>
              <a:rPr lang="en-US" dirty="0" smtClean="0">
                <a:solidFill>
                  <a:srgbClr val="FFFF00"/>
                </a:solidFill>
              </a:rPr>
              <a:t>4.	Cognitive Radio</a:t>
            </a:r>
          </a:p>
          <a:p>
            <a:r>
              <a:rPr lang="en-US" dirty="0" smtClean="0"/>
              <a:t>5.	Nuclear Reprogramming</a:t>
            </a:r>
          </a:p>
          <a:p>
            <a:r>
              <a:rPr lang="en-US" dirty="0" smtClean="0"/>
              <a:t>6.	Diffusion Tensor Imaging</a:t>
            </a:r>
          </a:p>
          <a:p>
            <a:r>
              <a:rPr lang="en-US" dirty="0" smtClean="0">
                <a:solidFill>
                  <a:srgbClr val="FFFF00"/>
                </a:solidFill>
              </a:rPr>
              <a:t>7.	Universal Authentication</a:t>
            </a:r>
          </a:p>
          <a:p>
            <a:r>
              <a:rPr lang="en-US" dirty="0" smtClean="0"/>
              <a:t>8.	Nanobiomechanics</a:t>
            </a:r>
          </a:p>
          <a:p>
            <a:r>
              <a:rPr lang="en-US" dirty="0" smtClean="0">
                <a:solidFill>
                  <a:srgbClr val="FFFF00"/>
                </a:solidFill>
              </a:rPr>
              <a:t>9.	Pervasive Wireless</a:t>
            </a:r>
          </a:p>
          <a:p>
            <a:r>
              <a:rPr lang="en-US" dirty="0" smtClean="0">
                <a:solidFill>
                  <a:srgbClr val="FFFF00"/>
                </a:solidFill>
              </a:rPr>
              <a:t>10.	Stretchable Silicon</a:t>
            </a:r>
          </a:p>
          <a:p>
            <a:endParaRPr lang="en-US" dirty="0"/>
          </a:p>
          <a:p>
            <a:r>
              <a:rPr lang="en-US" u="sng" dirty="0" smtClean="0">
                <a:solidFill>
                  <a:srgbClr val="FFFF00"/>
                </a:solidFill>
              </a:rPr>
              <a:t>GROUPS TO PREPARE  WRITTEN RESPONSES with group names on submission</a:t>
            </a:r>
          </a:p>
          <a:p>
            <a:endParaRPr lang="en-US" dirty="0"/>
          </a:p>
          <a:p>
            <a:pPr marL="457200" indent="-457200">
              <a:buAutoNum type="alphaUcPeriod"/>
            </a:pPr>
            <a:r>
              <a:rPr lang="en-US" dirty="0" smtClean="0"/>
              <a:t>What </a:t>
            </a:r>
            <a:r>
              <a:rPr lang="en-US" dirty="0" smtClean="0"/>
              <a:t>is the Technology</a:t>
            </a:r>
            <a:r>
              <a:rPr lang="en-US" dirty="0" smtClean="0"/>
              <a:t>?   </a:t>
            </a:r>
            <a:r>
              <a:rPr lang="en-US" dirty="0" smtClean="0">
                <a:solidFill>
                  <a:srgbClr val="FFFF00"/>
                </a:solidFill>
              </a:rPr>
              <a:t>Concise description for the audience</a:t>
            </a:r>
          </a:p>
          <a:p>
            <a:pPr marL="457200" indent="-457200">
              <a:buAutoNum type="alphaUcPeriod"/>
            </a:pPr>
            <a:endParaRPr lang="en-US" dirty="0">
              <a:solidFill>
                <a:srgbClr val="FFFF00"/>
              </a:solidFill>
            </a:endParaRPr>
          </a:p>
          <a:p>
            <a:pPr marL="457200" indent="-457200">
              <a:buAutoNum type="alphaUcPeriod"/>
            </a:pPr>
            <a:r>
              <a:rPr lang="en-US" dirty="0" smtClean="0"/>
              <a:t>What are some  predictable applications?  </a:t>
            </a:r>
            <a:r>
              <a:rPr lang="en-US" dirty="0" smtClean="0">
                <a:solidFill>
                  <a:srgbClr val="FFFF00"/>
                </a:solidFill>
              </a:rPr>
              <a:t>How can the tech be used?</a:t>
            </a:r>
            <a:endParaRPr lang="en-US" dirty="0" smtClean="0">
              <a:solidFill>
                <a:srgbClr val="FFFF00"/>
              </a:solidFill>
            </a:endParaRPr>
          </a:p>
          <a:p>
            <a:endParaRPr lang="en-US" dirty="0" smtClean="0">
              <a:solidFill>
                <a:srgbClr val="FFFF00"/>
              </a:solidFill>
            </a:endParaRPr>
          </a:p>
          <a:p>
            <a:r>
              <a:rPr lang="en-US" dirty="0" smtClean="0"/>
              <a:t>B. Do </a:t>
            </a:r>
            <a:r>
              <a:rPr lang="en-US" dirty="0" smtClean="0"/>
              <a:t>you foresee any moral dilemma's with this technology</a:t>
            </a:r>
            <a:r>
              <a:rPr lang="en-US" dirty="0" smtClean="0"/>
              <a:t>? </a:t>
            </a:r>
            <a:r>
              <a:rPr lang="en-US" dirty="0" smtClean="0">
                <a:solidFill>
                  <a:srgbClr val="FFFF00"/>
                </a:solidFill>
              </a:rPr>
              <a:t>Safe and useful</a:t>
            </a:r>
            <a:endParaRPr lang="en-US" dirty="0" smtClean="0">
              <a:solidFill>
                <a:srgbClr val="FFFF00"/>
              </a:solidFill>
            </a:endParaRPr>
          </a:p>
          <a:p>
            <a:endParaRPr lang="en-US" dirty="0" smtClean="0"/>
          </a:p>
          <a:p>
            <a:r>
              <a:rPr lang="en-US" dirty="0" smtClean="0"/>
              <a:t>C. Can </a:t>
            </a:r>
            <a:r>
              <a:rPr lang="en-US" dirty="0" smtClean="0"/>
              <a:t>it be focal or contribute to a focal product</a:t>
            </a:r>
            <a:r>
              <a:rPr lang="en-US" dirty="0" smtClean="0"/>
              <a:t>?  </a:t>
            </a:r>
            <a:r>
              <a:rPr lang="en-US" dirty="0" smtClean="0">
                <a:solidFill>
                  <a:srgbClr val="FFFF00"/>
                </a:solidFill>
              </a:rPr>
              <a:t>How do you rate the “</a:t>
            </a:r>
            <a:r>
              <a:rPr lang="en-US" dirty="0" err="1" smtClean="0">
                <a:solidFill>
                  <a:srgbClr val="FFFF00"/>
                </a:solidFill>
              </a:rPr>
              <a:t>focalness</a:t>
            </a:r>
            <a:r>
              <a:rPr lang="en-US" dirty="0" smtClean="0">
                <a:solidFill>
                  <a:srgbClr val="FFFF00"/>
                </a:solidFill>
              </a:rPr>
              <a:t>”?</a:t>
            </a:r>
            <a:endParaRPr lang="en-US" dirty="0">
              <a:solidFill>
                <a:srgbClr val="FFFF00"/>
              </a:solidFill>
            </a:endParaRPr>
          </a:p>
        </p:txBody>
      </p:sp>
    </p:spTree>
    <p:extLst>
      <p:ext uri="{BB962C8B-B14F-4D97-AF65-F5344CB8AC3E}">
        <p14:creationId xmlns:p14="http://schemas.microsoft.com/office/powerpoint/2010/main" val="23163632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305" y="113323"/>
            <a:ext cx="7886700" cy="886159"/>
          </a:xfrm>
        </p:spPr>
        <p:txBody>
          <a:bodyPr/>
          <a:lstStyle/>
          <a:p>
            <a:r>
              <a:rPr lang="en-US" dirty="0" smtClean="0"/>
              <a:t>Cognitive Radio</a:t>
            </a:r>
            <a:endParaRPr lang="en-US" dirty="0"/>
          </a:p>
        </p:txBody>
      </p:sp>
      <p:sp>
        <p:nvSpPr>
          <p:cNvPr id="3" name="Content Placeholder 2"/>
          <p:cNvSpPr>
            <a:spLocks noGrp="1"/>
          </p:cNvSpPr>
          <p:nvPr>
            <p:ph idx="1"/>
          </p:nvPr>
        </p:nvSpPr>
        <p:spPr>
          <a:xfrm>
            <a:off x="628650" y="1059874"/>
            <a:ext cx="7886700" cy="2254826"/>
          </a:xfrm>
        </p:spPr>
        <p:txBody>
          <a:bodyPr/>
          <a:lstStyle/>
          <a:p>
            <a:r>
              <a:rPr lang="en-US" dirty="0" smtClean="0"/>
              <a:t>-</a:t>
            </a:r>
            <a:r>
              <a:rPr lang="en-US" dirty="0"/>
              <a:t>R</a:t>
            </a:r>
            <a:r>
              <a:rPr lang="en-US" dirty="0" smtClean="0">
                <a:hlinkClick r:id="rId2" tooltip="Radio"/>
              </a:rPr>
              <a:t>adio</a:t>
            </a:r>
            <a:r>
              <a:rPr lang="en-US" dirty="0"/>
              <a:t> that can be programmed and configured dynamically to use the best </a:t>
            </a:r>
            <a:r>
              <a:rPr lang="en-US" dirty="0">
                <a:hlinkClick r:id="rId3" tooltip="Wireless channel"/>
              </a:rPr>
              <a:t>wireless channels</a:t>
            </a:r>
            <a:r>
              <a:rPr lang="en-US" dirty="0"/>
              <a:t> in its vicinity to avoid user interference and congestion</a:t>
            </a:r>
            <a:r>
              <a:rPr lang="en-US" dirty="0" smtClean="0"/>
              <a:t>.</a:t>
            </a:r>
          </a:p>
          <a:p>
            <a:endParaRPr lang="en-US" dirty="0"/>
          </a:p>
          <a:p>
            <a:r>
              <a:rPr lang="en-US" dirty="0" smtClean="0"/>
              <a:t>-Allows open radio channels or “white space” to be utilized if not currently taken</a:t>
            </a:r>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6199995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Universal Authentication </a:t>
            </a:r>
            <a:endParaRPr lang="en-US" dirty="0"/>
          </a:p>
        </p:txBody>
      </p:sp>
      <p:sp>
        <p:nvSpPr>
          <p:cNvPr id="3" name="Content Placeholder 2"/>
          <p:cNvSpPr>
            <a:spLocks noGrp="1"/>
          </p:cNvSpPr>
          <p:nvPr>
            <p:ph idx="1"/>
          </p:nvPr>
        </p:nvSpPr>
        <p:spPr>
          <a:xfrm>
            <a:off x="607868" y="2167788"/>
            <a:ext cx="7886700" cy="2237957"/>
          </a:xfrm>
        </p:spPr>
        <p:txBody>
          <a:bodyPr>
            <a:normAutofit/>
          </a:bodyPr>
          <a:lstStyle/>
          <a:p>
            <a:pPr marL="342900" indent="-342900">
              <a:buFont typeface="Arial" panose="020B0604020202020204" pitchFamily="34" charset="0"/>
              <a:buChar char="•"/>
            </a:pPr>
            <a:r>
              <a:rPr lang="en-US" dirty="0"/>
              <a:t>Universal authentication is a method for verifying the identity of users and computers on a network without asking for the same identification every time the user moves from site to site. The idea is that a security platform works out all the authentication requirements for all subsequent access to nodes within the same security area so that the user does not have to input his/her security credentials again every time a new node is encountered.</a:t>
            </a:r>
          </a:p>
        </p:txBody>
      </p:sp>
    </p:spTree>
    <p:extLst>
      <p:ext uri="{BB962C8B-B14F-4D97-AF65-F5344CB8AC3E}">
        <p14:creationId xmlns:p14="http://schemas.microsoft.com/office/powerpoint/2010/main" val="18241635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Pervasive Wireless</a:t>
            </a:r>
            <a:endParaRPr lang="en-US" dirty="0"/>
          </a:p>
        </p:txBody>
      </p:sp>
      <p:sp>
        <p:nvSpPr>
          <p:cNvPr id="3" name="Content Placeholder 2"/>
          <p:cNvSpPr>
            <a:spLocks noGrp="1"/>
          </p:cNvSpPr>
          <p:nvPr>
            <p:ph idx="1"/>
          </p:nvPr>
        </p:nvSpPr>
        <p:spPr>
          <a:xfrm>
            <a:off x="680604" y="2271698"/>
            <a:ext cx="7886700" cy="1510594"/>
          </a:xfrm>
        </p:spPr>
        <p:txBody>
          <a:bodyPr/>
          <a:lstStyle/>
          <a:p>
            <a:r>
              <a:rPr lang="en-US" dirty="0"/>
              <a:t>The ability to form </a:t>
            </a:r>
            <a:r>
              <a:rPr lang="en-US" dirty="0" smtClean="0"/>
              <a:t>ad </a:t>
            </a:r>
            <a:r>
              <a:rPr lang="en-US" dirty="0"/>
              <a:t>hoc </a:t>
            </a:r>
            <a:r>
              <a:rPr lang="en-US" dirty="0" smtClean="0"/>
              <a:t>networks forms the basis of pervasive </a:t>
            </a:r>
            <a:r>
              <a:rPr lang="en-US" dirty="0"/>
              <a:t>computing–in which everything from your car to your coffee cup “talks” to other devices in an attempt to make your life run more smoothly.</a:t>
            </a:r>
          </a:p>
        </p:txBody>
      </p:sp>
    </p:spTree>
    <p:extLst>
      <p:ext uri="{BB962C8B-B14F-4D97-AF65-F5344CB8AC3E}">
        <p14:creationId xmlns:p14="http://schemas.microsoft.com/office/powerpoint/2010/main" val="41689451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Stretchable Silicon</a:t>
            </a:r>
            <a:endParaRPr lang="en-US" dirty="0"/>
          </a:p>
        </p:txBody>
      </p:sp>
      <p:sp>
        <p:nvSpPr>
          <p:cNvPr id="3" name="Content Placeholder 2"/>
          <p:cNvSpPr>
            <a:spLocks noGrp="1"/>
          </p:cNvSpPr>
          <p:nvPr>
            <p:ph idx="1"/>
          </p:nvPr>
        </p:nvSpPr>
        <p:spPr>
          <a:xfrm>
            <a:off x="649431" y="2230133"/>
            <a:ext cx="7886700" cy="2793963"/>
          </a:xfrm>
        </p:spPr>
        <p:txBody>
          <a:bodyPr/>
          <a:lstStyle/>
          <a:p>
            <a:r>
              <a:rPr lang="en-US" dirty="0"/>
              <a:t>F</a:t>
            </a:r>
            <a:r>
              <a:rPr lang="en-US" dirty="0" smtClean="0"/>
              <a:t>lexible </a:t>
            </a:r>
            <a:r>
              <a:rPr lang="en-US" dirty="0"/>
              <a:t>circuits are made of organic semiconductors sprayed or stamped onto plastic sheets. Although useful for roll-up displays, organic semiconductors are just too slow for more intense computing tasks. For those jobs, you still need silicon or another high-speed inorganic semiconductor</a:t>
            </a:r>
          </a:p>
        </p:txBody>
      </p:sp>
    </p:spTree>
    <p:extLst>
      <p:ext uri="{BB962C8B-B14F-4D97-AF65-F5344CB8AC3E}">
        <p14:creationId xmlns:p14="http://schemas.microsoft.com/office/powerpoint/2010/main" val="19473734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59" y="82149"/>
            <a:ext cx="7886700" cy="886159"/>
          </a:xfrm>
        </p:spPr>
        <p:txBody>
          <a:bodyPr>
            <a:normAutofit/>
          </a:bodyPr>
          <a:lstStyle/>
          <a:p>
            <a:r>
              <a:rPr lang="en-US" sz="3200" dirty="0" smtClean="0"/>
              <a:t>Semester Major Items</a:t>
            </a:r>
            <a:r>
              <a:rPr lang="en-US" sz="1300" dirty="0" smtClean="0"/>
              <a:t>…..(subject to modification)</a:t>
            </a:r>
            <a:endParaRPr lang="en-US" sz="13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37916680"/>
              </p:ext>
            </p:extLst>
          </p:nvPr>
        </p:nvGraphicFramePr>
        <p:xfrm>
          <a:off x="680606" y="1173942"/>
          <a:ext cx="7886700" cy="3510280"/>
        </p:xfrm>
        <a:graphic>
          <a:graphicData uri="http://schemas.openxmlformats.org/drawingml/2006/table">
            <a:tbl>
              <a:tblPr firstRow="1" bandRow="1">
                <a:tableStyleId>{5C22544A-7EE6-4342-B048-85BDC9FD1C3A}</a:tableStyleId>
              </a:tblPr>
              <a:tblGrid>
                <a:gridCol w="1577340"/>
                <a:gridCol w="1577340"/>
                <a:gridCol w="1577340"/>
                <a:gridCol w="1577340"/>
                <a:gridCol w="1577340"/>
              </a:tblGrid>
              <a:tr h="370840">
                <a:tc>
                  <a:txBody>
                    <a:bodyPr/>
                    <a:lstStyle/>
                    <a:p>
                      <a:endParaRPr lang="en-US" sz="1200" dirty="0"/>
                    </a:p>
                  </a:txBody>
                  <a:tcPr/>
                </a:tc>
                <a:tc>
                  <a:txBody>
                    <a:bodyPr/>
                    <a:lstStyle/>
                    <a:p>
                      <a:r>
                        <a:rPr lang="en-US" sz="1200" dirty="0" smtClean="0"/>
                        <a:t>Mid</a:t>
                      </a:r>
                      <a:r>
                        <a:rPr lang="en-US" sz="1200" baseline="0" dirty="0" smtClean="0"/>
                        <a:t> Term</a:t>
                      </a:r>
                      <a:endParaRPr lang="en-US" sz="1200" dirty="0"/>
                    </a:p>
                  </a:txBody>
                  <a:tcPr/>
                </a:tc>
                <a:tc>
                  <a:txBody>
                    <a:bodyPr/>
                    <a:lstStyle/>
                    <a:p>
                      <a:r>
                        <a:rPr lang="en-US" sz="1200" dirty="0" smtClean="0"/>
                        <a:t>Resume </a:t>
                      </a:r>
                      <a:endParaRPr lang="en-US" sz="1200" dirty="0"/>
                    </a:p>
                  </a:txBody>
                  <a:tcPr/>
                </a:tc>
                <a:tc>
                  <a:txBody>
                    <a:bodyPr/>
                    <a:lstStyle/>
                    <a:p>
                      <a:r>
                        <a:rPr lang="en-US" sz="1200" dirty="0" smtClean="0"/>
                        <a:t>Final Paper</a:t>
                      </a:r>
                      <a:endParaRPr lang="en-US" sz="1200" dirty="0"/>
                    </a:p>
                  </a:txBody>
                  <a:tcPr/>
                </a:tc>
                <a:tc>
                  <a:txBody>
                    <a:bodyPr/>
                    <a:lstStyle/>
                    <a:p>
                      <a:r>
                        <a:rPr lang="en-US" sz="1200" dirty="0" smtClean="0"/>
                        <a:t>Final Presentation</a:t>
                      </a:r>
                      <a:r>
                        <a:rPr lang="en-US" sz="1200" baseline="0" dirty="0" smtClean="0"/>
                        <a:t>  (slides )</a:t>
                      </a:r>
                      <a:endParaRPr lang="en-US" sz="1200" dirty="0"/>
                    </a:p>
                  </a:txBody>
                  <a:tcPr/>
                </a:tc>
              </a:tr>
              <a:tr h="370840">
                <a:tc>
                  <a:txBody>
                    <a:bodyPr/>
                    <a:lstStyle/>
                    <a:p>
                      <a:r>
                        <a:rPr lang="en-US" sz="1200" dirty="0" smtClean="0"/>
                        <a:t>Topic Paragraph </a:t>
                      </a:r>
                      <a:endParaRPr lang="en-US" sz="1200" dirty="0"/>
                    </a:p>
                  </a:txBody>
                  <a:tcPr/>
                </a:tc>
                <a:tc>
                  <a:txBody>
                    <a:bodyPr/>
                    <a:lstStyle/>
                    <a:p>
                      <a:r>
                        <a:rPr lang="en-US" sz="1800" dirty="0" smtClean="0"/>
                        <a:t>9.5.19</a:t>
                      </a:r>
                      <a:endParaRPr lang="en-US" sz="1800" dirty="0"/>
                    </a:p>
                  </a:txBody>
                  <a:tcPr>
                    <a:solidFill>
                      <a:srgbClr val="FFFF00"/>
                    </a:solidFill>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r>
              <a:tr h="370840">
                <a:tc>
                  <a:txBody>
                    <a:bodyPr/>
                    <a:lstStyle/>
                    <a:p>
                      <a:r>
                        <a:rPr lang="en-US" sz="1200" dirty="0" smtClean="0"/>
                        <a:t>Topic </a:t>
                      </a:r>
                      <a:r>
                        <a:rPr lang="en-US" sz="1200" baseline="0" dirty="0" smtClean="0"/>
                        <a:t>  Proposed</a:t>
                      </a:r>
                      <a:endParaRPr lang="en-US" sz="1200" dirty="0"/>
                    </a:p>
                  </a:txBody>
                  <a:tcPr/>
                </a:tc>
                <a:tc>
                  <a:txBody>
                    <a:bodyPr/>
                    <a:lstStyle/>
                    <a:p>
                      <a:r>
                        <a:rPr lang="en-US" sz="1800" dirty="0" smtClean="0"/>
                        <a:t>9.12.19</a:t>
                      </a:r>
                      <a:endParaRPr lang="en-US" sz="1800" dirty="0"/>
                    </a:p>
                  </a:txBody>
                  <a:tcPr>
                    <a:solidFill>
                      <a:srgbClr val="FFFF00"/>
                    </a:solidFill>
                  </a:tcPr>
                </a:tc>
                <a:tc>
                  <a:txBody>
                    <a:bodyPr/>
                    <a:lstStyle/>
                    <a:p>
                      <a:endParaRPr lang="en-US" dirty="0"/>
                    </a:p>
                  </a:txBody>
                  <a:tcPr>
                    <a:solidFill>
                      <a:srgbClr val="CC66FF"/>
                    </a:solidFill>
                  </a:tcPr>
                </a:tc>
                <a:tc>
                  <a:txBody>
                    <a:bodyPr/>
                    <a:lstStyle/>
                    <a:p>
                      <a:r>
                        <a:rPr lang="en-US" dirty="0" smtClean="0"/>
                        <a:t>10.3.19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Topic Final</a:t>
                      </a:r>
                      <a:endParaRPr lang="en-US" sz="1200" dirty="0"/>
                    </a:p>
                  </a:txBody>
                  <a:tcPr/>
                </a:tc>
                <a:tc>
                  <a:txBody>
                    <a:bodyPr/>
                    <a:lstStyle/>
                    <a:p>
                      <a:r>
                        <a:rPr lang="en-US" sz="1800" dirty="0" smtClean="0"/>
                        <a:t>9.19.19</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10.10.19</a:t>
                      </a:r>
                      <a:endParaRPr lang="en-US" dirty="0"/>
                    </a:p>
                  </a:txBody>
                  <a:tcPr>
                    <a:solidFill>
                      <a:srgbClr val="38E12B"/>
                    </a:solidFill>
                  </a:tcPr>
                </a:tc>
                <a:tc>
                  <a:txBody>
                    <a:bodyPr/>
                    <a:lstStyle/>
                    <a:p>
                      <a:endParaRPr lang="en-US"/>
                    </a:p>
                  </a:txBody>
                  <a:tcPr>
                    <a:solidFill>
                      <a:srgbClr val="6699FF"/>
                    </a:solidFill>
                  </a:tcPr>
                </a:tc>
              </a:tr>
              <a:tr h="370840">
                <a:tc>
                  <a:txBody>
                    <a:bodyPr/>
                    <a:lstStyle/>
                    <a:p>
                      <a:r>
                        <a:rPr lang="en-US" sz="1200" dirty="0" smtClean="0"/>
                        <a:t>Outline/</a:t>
                      </a:r>
                      <a:r>
                        <a:rPr lang="en-US" sz="1200" baseline="0" dirty="0" smtClean="0"/>
                        <a:t> Abstract</a:t>
                      </a:r>
                      <a:endParaRPr lang="en-US" sz="1200" dirty="0"/>
                    </a:p>
                  </a:txBody>
                  <a:tcPr/>
                </a:tc>
                <a:tc>
                  <a:txBody>
                    <a:bodyPr/>
                    <a:lstStyle/>
                    <a:p>
                      <a:r>
                        <a:rPr lang="en-US" sz="1800" dirty="0" smtClean="0">
                          <a:solidFill>
                            <a:schemeClr val="tx1"/>
                          </a:solidFill>
                        </a:rPr>
                        <a:t>9.26.19</a:t>
                      </a:r>
                      <a:endParaRPr lang="en-US" sz="1800" dirty="0">
                        <a:solidFill>
                          <a:schemeClr val="tx1"/>
                        </a:solidFill>
                      </a:endParaRPr>
                    </a:p>
                  </a:txBody>
                  <a:tcPr>
                    <a:solidFill>
                      <a:srgbClr val="FFFF00"/>
                    </a:solidFill>
                  </a:tcPr>
                </a:tc>
                <a:tc>
                  <a:txBody>
                    <a:bodyPr/>
                    <a:lstStyle/>
                    <a:p>
                      <a:endParaRPr lang="en-US" dirty="0"/>
                    </a:p>
                  </a:txBody>
                  <a:tcPr>
                    <a:solidFill>
                      <a:srgbClr val="CC66FF"/>
                    </a:solidFill>
                  </a:tcPr>
                </a:tc>
                <a:tc>
                  <a:txBody>
                    <a:bodyPr/>
                    <a:lstStyle/>
                    <a:p>
                      <a:r>
                        <a:rPr lang="en-US" dirty="0" smtClean="0"/>
                        <a:t>10.31.19</a:t>
                      </a:r>
                      <a:endParaRPr lang="en-US" dirty="0"/>
                    </a:p>
                  </a:txBody>
                  <a:tcPr>
                    <a:solidFill>
                      <a:schemeClr val="bg1"/>
                    </a:solidFill>
                  </a:tcPr>
                </a:tc>
                <a:tc>
                  <a:txBody>
                    <a:bodyPr/>
                    <a:lstStyle/>
                    <a:p>
                      <a:endParaRPr lang="en-US"/>
                    </a:p>
                  </a:txBody>
                  <a:tcPr>
                    <a:solidFill>
                      <a:srgbClr val="6699FF"/>
                    </a:solidFill>
                  </a:tcPr>
                </a:tc>
              </a:tr>
              <a:tr h="370840">
                <a:tc>
                  <a:txBody>
                    <a:bodyPr/>
                    <a:lstStyle/>
                    <a:p>
                      <a:r>
                        <a:rPr lang="en-US" sz="1200" dirty="0" smtClean="0"/>
                        <a:t>Research</a:t>
                      </a:r>
                      <a:r>
                        <a:rPr lang="en-US" sz="1200" baseline="0" dirty="0" smtClean="0"/>
                        <a:t> </a:t>
                      </a:r>
                      <a:endParaRPr lang="en-US" sz="1200" dirty="0"/>
                    </a:p>
                  </a:txBody>
                  <a:tcPr/>
                </a:tc>
                <a:tc>
                  <a:txBody>
                    <a:bodyPr/>
                    <a:lstStyle/>
                    <a:p>
                      <a:r>
                        <a:rPr lang="en-US" sz="1800" dirty="0" smtClean="0"/>
                        <a:t>10.1.19</a:t>
                      </a:r>
                      <a:endParaRPr lang="en-US" sz="1800" dirty="0"/>
                    </a:p>
                  </a:txBody>
                  <a:tcPr>
                    <a:solidFill>
                      <a:srgbClr val="FFFF00"/>
                    </a:solidFill>
                  </a:tcPr>
                </a:tc>
                <a:tc>
                  <a:txBody>
                    <a:bodyPr/>
                    <a:lstStyle/>
                    <a:p>
                      <a:r>
                        <a:rPr lang="en-US" sz="1600" dirty="0" smtClean="0"/>
                        <a:t>10.24.19 (Class)</a:t>
                      </a:r>
                      <a:endParaRPr lang="en-US" sz="1600" dirty="0"/>
                    </a:p>
                  </a:txBody>
                  <a:tcPr>
                    <a:solidFill>
                      <a:schemeClr val="bg1"/>
                    </a:solidFill>
                  </a:tcPr>
                </a:tc>
                <a:tc>
                  <a:txBody>
                    <a:bodyPr/>
                    <a:lstStyle/>
                    <a:p>
                      <a:r>
                        <a:rPr lang="en-US" dirty="0" smtClean="0"/>
                        <a:t>10.15.19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Draft Complete</a:t>
                      </a:r>
                      <a:endParaRPr lang="en-US" sz="1200" dirty="0"/>
                    </a:p>
                  </a:txBody>
                  <a:tcPr/>
                </a:tc>
                <a:tc>
                  <a:txBody>
                    <a:bodyPr/>
                    <a:lstStyle/>
                    <a:p>
                      <a:r>
                        <a:rPr lang="en-US" sz="1800" dirty="0" smtClean="0"/>
                        <a:t>10.13.19  **</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11.7.19</a:t>
                      </a:r>
                      <a:endParaRPr lang="en-US" dirty="0"/>
                    </a:p>
                  </a:txBody>
                  <a:tcPr>
                    <a:solidFill>
                      <a:srgbClr val="00FF00"/>
                    </a:solidFill>
                  </a:tcPr>
                </a:tc>
                <a:tc>
                  <a:txBody>
                    <a:bodyPr/>
                    <a:lstStyle/>
                    <a:p>
                      <a:r>
                        <a:rPr lang="en-US" dirty="0" smtClean="0"/>
                        <a:t>11.19.19</a:t>
                      </a:r>
                      <a:endParaRPr lang="en-US" dirty="0"/>
                    </a:p>
                  </a:txBody>
                  <a:tcPr>
                    <a:solidFill>
                      <a:srgbClr val="6699FF"/>
                    </a:solidFill>
                  </a:tcPr>
                </a:tc>
              </a:tr>
              <a:tr h="370840">
                <a:tc>
                  <a:txBody>
                    <a:bodyPr/>
                    <a:lstStyle/>
                    <a:p>
                      <a:r>
                        <a:rPr lang="en-US" sz="1200" dirty="0" smtClean="0"/>
                        <a:t>Final Submit</a:t>
                      </a:r>
                      <a:endParaRPr lang="en-US" sz="1200" dirty="0"/>
                    </a:p>
                  </a:txBody>
                  <a:tcPr/>
                </a:tc>
                <a:tc>
                  <a:txBody>
                    <a:bodyPr/>
                    <a:lstStyle/>
                    <a:p>
                      <a:r>
                        <a:rPr lang="en-US" sz="1800" dirty="0" smtClean="0"/>
                        <a:t>10.25.19</a:t>
                      </a:r>
                      <a:r>
                        <a:rPr lang="en-US" sz="1800" baseline="0" dirty="0" smtClean="0"/>
                        <a:t> **</a:t>
                      </a:r>
                      <a:endParaRPr lang="en-US" sz="1800" dirty="0"/>
                    </a:p>
                  </a:txBody>
                  <a:tcPr>
                    <a:solidFill>
                      <a:schemeClr val="bg1"/>
                    </a:solidFill>
                  </a:tcPr>
                </a:tc>
                <a:tc>
                  <a:txBody>
                    <a:bodyPr/>
                    <a:lstStyle/>
                    <a:p>
                      <a:r>
                        <a:rPr lang="en-US" dirty="0" smtClean="0"/>
                        <a:t>11.14.19</a:t>
                      </a:r>
                      <a:endParaRPr lang="en-US" dirty="0"/>
                    </a:p>
                  </a:txBody>
                  <a:tcPr>
                    <a:solidFill>
                      <a:srgbClr val="CC66FF"/>
                    </a:solidFill>
                  </a:tcPr>
                </a:tc>
                <a:tc>
                  <a:txBody>
                    <a:bodyPr/>
                    <a:lstStyle/>
                    <a:p>
                      <a:r>
                        <a:rPr lang="en-US" dirty="0" smtClean="0"/>
                        <a:t>11.26.19</a:t>
                      </a:r>
                      <a:endParaRPr lang="en-US" dirty="0"/>
                    </a:p>
                  </a:txBody>
                  <a:tcPr>
                    <a:solidFill>
                      <a:srgbClr val="00FF00"/>
                    </a:solidFill>
                  </a:tcPr>
                </a:tc>
                <a:tc>
                  <a:txBody>
                    <a:bodyPr/>
                    <a:lstStyle/>
                    <a:p>
                      <a:r>
                        <a:rPr lang="en-US" dirty="0" smtClean="0"/>
                        <a:t>12.3.19</a:t>
                      </a:r>
                      <a:endParaRPr lang="en-US" dirty="0"/>
                    </a:p>
                  </a:txBody>
                  <a:tcPr>
                    <a:solidFill>
                      <a:srgbClr val="6699FF"/>
                    </a:solidFill>
                  </a:tcPr>
                </a:tc>
              </a:tr>
              <a:tr h="370840">
                <a:tc>
                  <a:txBody>
                    <a:bodyPr/>
                    <a:lstStyle/>
                    <a:p>
                      <a:r>
                        <a:rPr lang="en-US" sz="1200" dirty="0" smtClean="0"/>
                        <a:t>Final Presentation </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12.17.19  (Sect 1)</a:t>
                      </a:r>
                    </a:p>
                    <a:p>
                      <a:r>
                        <a:rPr lang="en-US" sz="1200" dirty="0" smtClean="0"/>
                        <a:t>12.12.19</a:t>
                      </a:r>
                      <a:r>
                        <a:rPr lang="en-US" sz="1200" baseline="0" dirty="0" smtClean="0"/>
                        <a:t> </a:t>
                      </a:r>
                      <a:r>
                        <a:rPr lang="en-US" sz="1200" dirty="0" smtClean="0"/>
                        <a:t>(Sect</a:t>
                      </a:r>
                      <a:r>
                        <a:rPr lang="en-US" sz="1200" baseline="0" dirty="0" smtClean="0"/>
                        <a:t> 2)</a:t>
                      </a:r>
                      <a:endParaRPr lang="en-US" sz="1200" dirty="0"/>
                    </a:p>
                  </a:txBody>
                  <a:tcPr>
                    <a:solidFill>
                      <a:srgbClr val="6699FF"/>
                    </a:solidFill>
                  </a:tcPr>
                </a:tc>
              </a:tr>
            </a:tbl>
          </a:graphicData>
        </a:graphic>
      </p:graphicFrame>
    </p:spTree>
    <p:extLst>
      <p:ext uri="{BB962C8B-B14F-4D97-AF65-F5344CB8AC3E}">
        <p14:creationId xmlns:p14="http://schemas.microsoft.com/office/powerpoint/2010/main" val="21229475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667" y="75364"/>
            <a:ext cx="7886700" cy="886159"/>
          </a:xfrm>
        </p:spPr>
        <p:txBody>
          <a:bodyPr>
            <a:normAutofit fontScale="90000"/>
          </a:bodyPr>
          <a:lstStyle/>
          <a:p>
            <a:r>
              <a:rPr lang="en-US" dirty="0" smtClean="0"/>
              <a:t>Midterm Paper Checklist (1)</a:t>
            </a:r>
            <a:endParaRPr lang="en-US" dirty="0"/>
          </a:p>
        </p:txBody>
      </p:sp>
      <p:sp>
        <p:nvSpPr>
          <p:cNvPr id="3" name="Content Placeholder 2"/>
          <p:cNvSpPr>
            <a:spLocks noGrp="1"/>
          </p:cNvSpPr>
          <p:nvPr>
            <p:ph idx="1"/>
          </p:nvPr>
        </p:nvSpPr>
        <p:spPr>
          <a:xfrm>
            <a:off x="628650" y="914400"/>
            <a:ext cx="7886700" cy="5393094"/>
          </a:xfrm>
        </p:spPr>
        <p:txBody>
          <a:bodyPr>
            <a:normAutofit fontScale="92500" lnSpcReduction="10000"/>
          </a:bodyPr>
          <a:lstStyle/>
          <a:p>
            <a:pPr marL="457200" indent="-457200">
              <a:buAutoNum type="arabicPeriod"/>
            </a:pPr>
            <a:r>
              <a:rPr lang="en-US" dirty="0" smtClean="0"/>
              <a:t>General</a:t>
            </a:r>
          </a:p>
          <a:p>
            <a:pPr marL="800100" lvl="1" indent="-342900">
              <a:buAutoNum type="alphaLcPeriod"/>
            </a:pPr>
            <a:r>
              <a:rPr lang="en-US" dirty="0" smtClean="0"/>
              <a:t>Clear title and “numbered” Subsections per the outline </a:t>
            </a:r>
          </a:p>
          <a:p>
            <a:pPr marL="800100" lvl="1" indent="-342900">
              <a:buAutoNum type="alphaLcPeriod"/>
            </a:pPr>
            <a:r>
              <a:rPr lang="en-US" dirty="0" smtClean="0"/>
              <a:t>Sources in “ A. Reference Sources”</a:t>
            </a:r>
          </a:p>
          <a:p>
            <a:pPr marL="800100" lvl="1" indent="-342900">
              <a:buAutoNum type="alphaLcPeriod"/>
            </a:pPr>
            <a:r>
              <a:rPr lang="en-US" dirty="0" smtClean="0"/>
              <a:t>Proper [xx] citations in the text</a:t>
            </a:r>
          </a:p>
          <a:p>
            <a:pPr marL="800100" lvl="1" indent="-342900">
              <a:buAutoNum type="alphaLcPeriod"/>
            </a:pPr>
            <a:r>
              <a:rPr lang="en-US" dirty="0" smtClean="0"/>
              <a:t>Topic Sentences underlined in each paragraph with mostly first sentence in para </a:t>
            </a:r>
          </a:p>
          <a:p>
            <a:pPr lvl="1"/>
            <a:endParaRPr lang="en-US" dirty="0" smtClean="0"/>
          </a:p>
          <a:p>
            <a:pPr marL="457200" indent="-457200">
              <a:buAutoNum type="arabicPeriod"/>
            </a:pPr>
            <a:r>
              <a:rPr lang="en-US" dirty="0" smtClean="0"/>
              <a:t>Title and Abstract</a:t>
            </a:r>
          </a:p>
          <a:p>
            <a:pPr marL="800100" lvl="1" indent="-342900">
              <a:buAutoNum type="alphaLcPeriod"/>
            </a:pPr>
            <a:r>
              <a:rPr lang="en-US" dirty="0" smtClean="0"/>
              <a:t>Descriptive title with correct capitalization.  Concise: not too long</a:t>
            </a:r>
          </a:p>
          <a:p>
            <a:pPr marL="800100" lvl="1" indent="-342900">
              <a:buAutoNum type="alphaLcPeriod"/>
            </a:pPr>
            <a:r>
              <a:rPr lang="en-US" dirty="0" smtClean="0"/>
              <a:t>Section Title: “1.0 Abstract” </a:t>
            </a:r>
          </a:p>
          <a:p>
            <a:pPr marL="800100" lvl="1" indent="-342900">
              <a:buAutoNum type="alphaLcPeriod"/>
            </a:pPr>
            <a:r>
              <a:rPr lang="en-US" dirty="0" smtClean="0"/>
              <a:t>Confirm that [a] Motivation thru [e] Keywords are present</a:t>
            </a:r>
          </a:p>
          <a:p>
            <a:pPr marL="800100" lvl="1" indent="-342900">
              <a:buAutoNum type="alphaLcPeriod"/>
            </a:pPr>
            <a:r>
              <a:rPr lang="en-US" dirty="0" smtClean="0"/>
              <a:t>Is the Motivation statement good or maybe needs to be “punched up” </a:t>
            </a:r>
          </a:p>
          <a:p>
            <a:pPr marL="800100" lvl="1" indent="-342900">
              <a:buAutoNum type="alphaLcPeriod"/>
            </a:pPr>
            <a:r>
              <a:rPr lang="en-US" dirty="0" smtClean="0"/>
              <a:t>Does [a] Motivation match with [d] Conclusions?</a:t>
            </a:r>
          </a:p>
          <a:p>
            <a:pPr marL="800100" lvl="1" indent="-342900">
              <a:buAutoNum type="alphaLcPeriod"/>
            </a:pPr>
            <a:r>
              <a:rPr lang="en-US" dirty="0" smtClean="0"/>
              <a:t>Does [b] Problem statement match with [c] Solution Statement?</a:t>
            </a:r>
          </a:p>
          <a:p>
            <a:pPr marL="342900" indent="-342900">
              <a:buAutoNum type="arabicPeriod"/>
            </a:pPr>
            <a:r>
              <a:rPr lang="en-US" dirty="0" smtClean="0"/>
              <a:t>“2.0 Executive Summary”</a:t>
            </a:r>
          </a:p>
          <a:p>
            <a:pPr marL="800100" lvl="1" indent="-342900">
              <a:buAutoNum type="alphaLcPeriod"/>
            </a:pPr>
            <a:r>
              <a:rPr lang="en-US" dirty="0" smtClean="0"/>
              <a:t>Are [f] through [I] present?</a:t>
            </a:r>
          </a:p>
          <a:p>
            <a:pPr marL="800100" lvl="1" indent="-342900">
              <a:buAutoNum type="alphaLcPeriod"/>
            </a:pPr>
            <a:r>
              <a:rPr lang="en-US" dirty="0" smtClean="0"/>
              <a:t>Is [g] problem statement clear?</a:t>
            </a:r>
          </a:p>
          <a:p>
            <a:pPr marL="800100" lvl="1" indent="-342900">
              <a:buAutoNum type="alphaLcPeriod"/>
            </a:pPr>
            <a:r>
              <a:rPr lang="en-US" dirty="0" smtClean="0"/>
              <a:t>Is [h] a clear financial statement of value?</a:t>
            </a:r>
          </a:p>
          <a:p>
            <a:pPr marL="800100" lvl="1" indent="-342900">
              <a:buAutoNum type="alphaLcPeriod"/>
            </a:pPr>
            <a:r>
              <a:rPr lang="en-US" dirty="0" smtClean="0"/>
              <a:t>Is [</a:t>
            </a:r>
            <a:r>
              <a:rPr lang="en-US" dirty="0" err="1" smtClean="0"/>
              <a:t>i</a:t>
            </a:r>
            <a:r>
              <a:rPr lang="en-US" dirty="0" smtClean="0"/>
              <a:t>] a clear recommendation?</a:t>
            </a:r>
          </a:p>
          <a:p>
            <a:pPr marL="800100" lvl="1" indent="-342900">
              <a:buAutoNum type="alphaLcPeriod"/>
            </a:pPr>
            <a:endParaRPr lang="en-US" dirty="0" smtClean="0"/>
          </a:p>
          <a:p>
            <a:pPr marL="800100" lvl="1" indent="-342900">
              <a:buAutoNum type="arabicPeriod"/>
            </a:pPr>
            <a:endParaRPr lang="en-US" dirty="0" smtClean="0"/>
          </a:p>
          <a:p>
            <a:pPr marL="457200" indent="-457200">
              <a:buAutoNum type="arabicPeriod"/>
            </a:pPr>
            <a:endParaRPr lang="en-US" dirty="0"/>
          </a:p>
        </p:txBody>
      </p:sp>
    </p:spTree>
    <p:extLst>
      <p:ext uri="{BB962C8B-B14F-4D97-AF65-F5344CB8AC3E}">
        <p14:creationId xmlns:p14="http://schemas.microsoft.com/office/powerpoint/2010/main" val="14885973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997" y="103356"/>
            <a:ext cx="7886700" cy="886159"/>
          </a:xfrm>
        </p:spPr>
        <p:txBody>
          <a:bodyPr>
            <a:normAutofit fontScale="90000"/>
          </a:bodyPr>
          <a:lstStyle/>
          <a:p>
            <a:r>
              <a:rPr lang="en-US" dirty="0" smtClean="0"/>
              <a:t>Midterm Paper Checklist (2)</a:t>
            </a:r>
            <a:endParaRPr lang="en-US" dirty="0"/>
          </a:p>
        </p:txBody>
      </p:sp>
      <p:sp>
        <p:nvSpPr>
          <p:cNvPr id="3" name="Content Placeholder 2"/>
          <p:cNvSpPr>
            <a:spLocks noGrp="1"/>
          </p:cNvSpPr>
          <p:nvPr>
            <p:ph idx="1"/>
          </p:nvPr>
        </p:nvSpPr>
        <p:spPr>
          <a:xfrm>
            <a:off x="656642" y="1325912"/>
            <a:ext cx="7886700" cy="4729655"/>
          </a:xfrm>
        </p:spPr>
        <p:txBody>
          <a:bodyPr>
            <a:normAutofit/>
          </a:bodyPr>
          <a:lstStyle/>
          <a:p>
            <a:r>
              <a:rPr lang="en-US" dirty="0" smtClean="0"/>
              <a:t>4. “3.0 Product Description”   (Do not use Proposal)</a:t>
            </a:r>
          </a:p>
          <a:p>
            <a:r>
              <a:rPr lang="en-US" dirty="0"/>
              <a:t> 	</a:t>
            </a:r>
            <a:r>
              <a:rPr lang="en-US" dirty="0" smtClean="0"/>
              <a:t>a. Is [j] a clear product description (not a vague technical collection of buzzwords)?</a:t>
            </a:r>
          </a:p>
          <a:p>
            <a:r>
              <a:rPr lang="en-US" dirty="0"/>
              <a:t>	</a:t>
            </a:r>
            <a:r>
              <a:rPr lang="en-US" dirty="0" smtClean="0"/>
              <a:t>b. Is [k] a clear statement of what makes the product special/differentiated?</a:t>
            </a:r>
          </a:p>
          <a:p>
            <a:endParaRPr lang="en-US" dirty="0"/>
          </a:p>
          <a:p>
            <a:r>
              <a:rPr lang="en-US" dirty="0" smtClean="0"/>
              <a:t>5. “8.0 Conclusions and Recommendations”</a:t>
            </a:r>
          </a:p>
          <a:p>
            <a:r>
              <a:rPr lang="en-US" dirty="0"/>
              <a:t>	</a:t>
            </a:r>
            <a:r>
              <a:rPr lang="en-US" dirty="0" smtClean="0"/>
              <a:t>a. Is there a clear “call to action” to the boss to support this product proposal? </a:t>
            </a:r>
          </a:p>
          <a:p>
            <a:endParaRPr lang="en-US" dirty="0"/>
          </a:p>
          <a:p>
            <a:r>
              <a:rPr lang="en-US" dirty="0" smtClean="0"/>
              <a:t>6. “A. Reference Sources”</a:t>
            </a:r>
          </a:p>
          <a:p>
            <a:r>
              <a:rPr lang="en-US" dirty="0"/>
              <a:t>	</a:t>
            </a:r>
            <a:r>
              <a:rPr lang="en-US" dirty="0" smtClean="0"/>
              <a:t>a. Complete IEEE format for all sources identified in [xx}]</a:t>
            </a:r>
            <a:endParaRPr lang="en-US" dirty="0"/>
          </a:p>
        </p:txBody>
      </p:sp>
    </p:spTree>
    <p:extLst>
      <p:ext uri="{BB962C8B-B14F-4D97-AF65-F5344CB8AC3E}">
        <p14:creationId xmlns:p14="http://schemas.microsoft.com/office/powerpoint/2010/main" val="10272257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642" y="140679"/>
            <a:ext cx="7886700" cy="886159"/>
          </a:xfrm>
        </p:spPr>
        <p:txBody>
          <a:bodyPr>
            <a:normAutofit fontScale="90000"/>
          </a:bodyPr>
          <a:lstStyle/>
          <a:p>
            <a:r>
              <a:rPr lang="en-US" dirty="0" smtClean="0"/>
              <a:t>Midterm Paper Checklist (3)</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78753440"/>
              </p:ext>
            </p:extLst>
          </p:nvPr>
        </p:nvGraphicFramePr>
        <p:xfrm>
          <a:off x="553227" y="1054350"/>
          <a:ext cx="7886700" cy="5711164"/>
        </p:xfrm>
        <a:graphic>
          <a:graphicData uri="http://schemas.openxmlformats.org/drawingml/2006/table">
            <a:tbl>
              <a:tblPr firstRow="1" bandRow="1">
                <a:tableStyleId>{5C22544A-7EE6-4342-B048-85BDC9FD1C3A}</a:tableStyleId>
              </a:tblPr>
              <a:tblGrid>
                <a:gridCol w="1210258"/>
                <a:gridCol w="4047542"/>
                <a:gridCol w="2628900"/>
              </a:tblGrid>
              <a:tr h="580364">
                <a:tc>
                  <a:txBody>
                    <a:bodyPr/>
                    <a:lstStyle/>
                    <a:p>
                      <a:r>
                        <a:rPr lang="en-US" dirty="0" smtClean="0"/>
                        <a:t>It</a:t>
                      </a:r>
                      <a:endParaRPr lang="en-US" dirty="0"/>
                    </a:p>
                  </a:txBody>
                  <a:tcPr/>
                </a:tc>
                <a:tc>
                  <a:txBody>
                    <a:bodyPr/>
                    <a:lstStyle/>
                    <a:p>
                      <a:r>
                        <a:rPr lang="en-US" dirty="0" smtClean="0"/>
                        <a:t>Description</a:t>
                      </a:r>
                      <a:r>
                        <a:rPr lang="en-US" baseline="0" dirty="0" smtClean="0"/>
                        <a:t> </a:t>
                      </a:r>
                      <a:endParaRPr lang="en-US" dirty="0"/>
                    </a:p>
                  </a:txBody>
                  <a:tcPr/>
                </a:tc>
                <a:tc>
                  <a:txBody>
                    <a:bodyPr/>
                    <a:lstStyle/>
                    <a:p>
                      <a:endParaRPr lang="en-US" dirty="0"/>
                    </a:p>
                  </a:txBody>
                  <a:tcPr/>
                </a:tc>
              </a:tr>
              <a:tr h="370840">
                <a:tc>
                  <a:txBody>
                    <a:bodyPr/>
                    <a:lstStyle/>
                    <a:p>
                      <a:r>
                        <a:rPr lang="en-US" dirty="0" smtClean="0"/>
                        <a:t>1</a:t>
                      </a:r>
                      <a:endParaRPr lang="en-US" dirty="0"/>
                    </a:p>
                  </a:txBody>
                  <a:tcPr/>
                </a:tc>
                <a:tc>
                  <a:txBody>
                    <a:bodyPr/>
                    <a:lstStyle/>
                    <a:p>
                      <a:r>
                        <a:rPr lang="en-US" dirty="0" smtClean="0"/>
                        <a:t>Personal Pronouns (I, we, our , us)</a:t>
                      </a:r>
                      <a:endParaRPr lang="en-US" dirty="0"/>
                    </a:p>
                  </a:txBody>
                  <a:tcPr/>
                </a:tc>
                <a:tc>
                  <a:txBody>
                    <a:bodyPr/>
                    <a:lstStyle/>
                    <a:p>
                      <a:r>
                        <a:rPr lang="en-US" dirty="0" smtClean="0"/>
                        <a:t>Verify</a:t>
                      </a:r>
                      <a:r>
                        <a:rPr lang="en-US" baseline="0" dirty="0" smtClean="0"/>
                        <a:t>  by search</a:t>
                      </a:r>
                      <a:endParaRPr lang="en-US" dirty="0"/>
                    </a:p>
                  </a:txBody>
                  <a:tcPr/>
                </a:tc>
              </a:tr>
              <a:tr h="370840">
                <a:tc>
                  <a:txBody>
                    <a:bodyPr/>
                    <a:lstStyle/>
                    <a:p>
                      <a:r>
                        <a:rPr lang="en-US" dirty="0" smtClean="0"/>
                        <a:t>2</a:t>
                      </a:r>
                      <a:endParaRPr lang="en-US" dirty="0"/>
                    </a:p>
                  </a:txBody>
                  <a:tcPr/>
                </a:tc>
                <a:tc>
                  <a:txBody>
                    <a:bodyPr/>
                    <a:lstStyle/>
                    <a:p>
                      <a:r>
                        <a:rPr lang="en-US" dirty="0" smtClean="0"/>
                        <a:t>No use of “very”</a:t>
                      </a:r>
                      <a:endParaRPr lang="en-US" dirty="0"/>
                    </a:p>
                  </a:txBody>
                  <a:tcPr/>
                </a:tc>
                <a:tc>
                  <a:txBody>
                    <a:bodyPr/>
                    <a:lstStyle/>
                    <a:p>
                      <a:r>
                        <a:rPr lang="en-US" dirty="0" smtClean="0"/>
                        <a:t>Verify by search</a:t>
                      </a:r>
                      <a:endParaRPr lang="en-US" dirty="0"/>
                    </a:p>
                  </a:txBody>
                  <a:tcPr/>
                </a:tc>
              </a:tr>
              <a:tr h="370840">
                <a:tc>
                  <a:txBody>
                    <a:bodyPr/>
                    <a:lstStyle/>
                    <a:p>
                      <a:r>
                        <a:rPr lang="en-US" dirty="0" smtClean="0"/>
                        <a:t>3</a:t>
                      </a:r>
                      <a:endParaRPr lang="en-US" dirty="0"/>
                    </a:p>
                  </a:txBody>
                  <a:tcPr/>
                </a:tc>
                <a:tc>
                  <a:txBody>
                    <a:bodyPr/>
                    <a:lstStyle/>
                    <a:p>
                      <a:r>
                        <a:rPr lang="en-US" dirty="0" smtClean="0"/>
                        <a:t>Passives</a:t>
                      </a:r>
                      <a:endParaRPr lang="en-US" dirty="0"/>
                    </a:p>
                  </a:txBody>
                  <a:tcPr/>
                </a:tc>
                <a:tc>
                  <a:txBody>
                    <a:bodyPr/>
                    <a:lstStyle/>
                    <a:p>
                      <a:r>
                        <a:rPr lang="en-US" dirty="0" smtClean="0"/>
                        <a:t>Search</a:t>
                      </a:r>
                      <a:r>
                        <a:rPr lang="en-US" baseline="0" dirty="0" smtClean="0"/>
                        <a:t> on “is, will be, has been, </a:t>
                      </a:r>
                      <a:r>
                        <a:rPr lang="en-US" baseline="0" dirty="0" err="1" smtClean="0"/>
                        <a:t>etc</a:t>
                      </a:r>
                      <a:r>
                        <a:rPr lang="en-US" baseline="0" dirty="0" smtClean="0"/>
                        <a:t>” followed by a verb form (</a:t>
                      </a:r>
                      <a:r>
                        <a:rPr lang="en-US" baseline="0" dirty="0" err="1" smtClean="0"/>
                        <a:t>eg</a:t>
                      </a:r>
                      <a:r>
                        <a:rPr lang="en-US" baseline="0" dirty="0" smtClean="0"/>
                        <a:t>.   “is developed”). Change to active</a:t>
                      </a:r>
                      <a:endParaRPr lang="en-US" dirty="0"/>
                    </a:p>
                  </a:txBody>
                  <a:tcPr/>
                </a:tc>
              </a:tr>
              <a:tr h="370840">
                <a:tc>
                  <a:txBody>
                    <a:bodyPr/>
                    <a:lstStyle/>
                    <a:p>
                      <a:r>
                        <a:rPr lang="en-US" dirty="0" smtClean="0"/>
                        <a:t>4</a:t>
                      </a:r>
                      <a:endParaRPr lang="en-US" dirty="0"/>
                    </a:p>
                  </a:txBody>
                  <a:tcPr/>
                </a:tc>
                <a:tc>
                  <a:txBody>
                    <a:bodyPr/>
                    <a:lstStyle/>
                    <a:p>
                      <a:r>
                        <a:rPr lang="en-US" dirty="0" smtClean="0"/>
                        <a:t>Proper Paragraph</a:t>
                      </a:r>
                      <a:r>
                        <a:rPr lang="en-US" baseline="0" dirty="0" smtClean="0"/>
                        <a:t> Structure</a:t>
                      </a:r>
                      <a:endParaRPr lang="en-US" dirty="0"/>
                    </a:p>
                  </a:txBody>
                  <a:tcPr/>
                </a:tc>
                <a:tc>
                  <a:txBody>
                    <a:bodyPr/>
                    <a:lstStyle/>
                    <a:p>
                      <a:pPr marL="342900" indent="-342900">
                        <a:buAutoNum type="arabicPeriod"/>
                      </a:pPr>
                      <a:r>
                        <a:rPr lang="en-US" baseline="0" dirty="0" smtClean="0"/>
                        <a:t>Single topic sentence</a:t>
                      </a:r>
                    </a:p>
                    <a:p>
                      <a:pPr marL="342900" indent="-342900">
                        <a:buAutoNum type="arabicPeriod"/>
                      </a:pPr>
                      <a:r>
                        <a:rPr lang="en-US" baseline="0" dirty="0" smtClean="0"/>
                        <a:t>Do all other sentences support the topic sentence?  If not, change</a:t>
                      </a:r>
                      <a:endParaRPr lang="en-US" dirty="0"/>
                    </a:p>
                  </a:txBody>
                  <a:tcPr/>
                </a:tc>
              </a:tr>
              <a:tr h="370840">
                <a:tc>
                  <a:txBody>
                    <a:bodyPr/>
                    <a:lstStyle/>
                    <a:p>
                      <a:r>
                        <a:rPr lang="en-US" dirty="0" smtClean="0"/>
                        <a:t>5</a:t>
                      </a:r>
                      <a:endParaRPr lang="en-US" dirty="0"/>
                    </a:p>
                  </a:txBody>
                  <a:tcPr/>
                </a:tc>
                <a:tc>
                  <a:txBody>
                    <a:bodyPr/>
                    <a:lstStyle/>
                    <a:p>
                      <a:r>
                        <a:rPr lang="en-US" dirty="0" smtClean="0"/>
                        <a:t>Proper Flow</a:t>
                      </a:r>
                      <a:endParaRPr lang="en-US" dirty="0"/>
                    </a:p>
                  </a:txBody>
                  <a:tcPr/>
                </a:tc>
                <a:tc>
                  <a:txBody>
                    <a:bodyPr/>
                    <a:lstStyle/>
                    <a:p>
                      <a:pPr marL="342900" indent="-342900">
                        <a:buAutoNum type="arabicPeriod"/>
                      </a:pPr>
                      <a:r>
                        <a:rPr lang="en-US" dirty="0" smtClean="0"/>
                        <a:t>Underline</a:t>
                      </a:r>
                      <a:r>
                        <a:rPr lang="en-US" baseline="0" dirty="0" smtClean="0"/>
                        <a:t> topic sentences</a:t>
                      </a:r>
                    </a:p>
                    <a:p>
                      <a:pPr marL="342900" indent="-342900">
                        <a:buAutoNum type="arabicPeriod"/>
                      </a:pPr>
                      <a:r>
                        <a:rPr lang="en-US" baseline="0" dirty="0" smtClean="0"/>
                        <a:t>Do topic sentences of the paper flow per the outline  (Sect 1-8)?</a:t>
                      </a:r>
                      <a:endParaRPr lang="en-US" dirty="0"/>
                    </a:p>
                  </a:txBody>
                  <a:tcPr/>
                </a:tc>
              </a:tr>
            </a:tbl>
          </a:graphicData>
        </a:graphic>
      </p:graphicFrame>
    </p:spTree>
    <p:extLst>
      <p:ext uri="{BB962C8B-B14F-4D97-AF65-F5344CB8AC3E}">
        <p14:creationId xmlns:p14="http://schemas.microsoft.com/office/powerpoint/2010/main" val="28875034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Paper Options</a:t>
            </a:r>
            <a:endParaRPr lang="en-US" dirty="0"/>
          </a:p>
        </p:txBody>
      </p:sp>
    </p:spTree>
    <p:extLst>
      <p:ext uri="{BB962C8B-B14F-4D97-AF65-F5344CB8AC3E}">
        <p14:creationId xmlns:p14="http://schemas.microsoft.com/office/powerpoint/2010/main" val="14538332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45522" y="383487"/>
            <a:ext cx="7886700" cy="886159"/>
          </a:xfrm>
        </p:spPr>
        <p:txBody>
          <a:bodyPr>
            <a:normAutofit fontScale="90000"/>
          </a:bodyPr>
          <a:lstStyle/>
          <a:p>
            <a:pPr algn="ctr"/>
            <a:r>
              <a:rPr lang="en-US" sz="3600" dirty="0" smtClean="0"/>
              <a:t>Expanding the Product Proposal for a Final Paper</a:t>
            </a:r>
            <a:r>
              <a:rPr lang="en-US" dirty="0" smtClean="0"/>
              <a:t/>
            </a:r>
            <a:br>
              <a:rPr lang="en-US" dirty="0" smtClean="0"/>
            </a:b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517358676"/>
              </p:ext>
            </p:extLst>
          </p:nvPr>
        </p:nvGraphicFramePr>
        <p:xfrm>
          <a:off x="757382" y="921537"/>
          <a:ext cx="7387935" cy="5859521"/>
        </p:xfrm>
        <a:graphic>
          <a:graphicData uri="http://schemas.openxmlformats.org/drawingml/2006/table">
            <a:tbl>
              <a:tblPr firstRow="1" bandRow="1">
                <a:tableStyleId>{5C22544A-7EE6-4342-B048-85BDC9FD1C3A}</a:tableStyleId>
              </a:tblPr>
              <a:tblGrid>
                <a:gridCol w="1579418"/>
                <a:gridCol w="1375756"/>
                <a:gridCol w="1484500"/>
                <a:gridCol w="1470674"/>
                <a:gridCol w="1477587"/>
              </a:tblGrid>
              <a:tr h="671515">
                <a:tc>
                  <a:txBody>
                    <a:bodyPr/>
                    <a:lstStyle/>
                    <a:p>
                      <a:r>
                        <a:rPr lang="en-US" sz="1400" dirty="0" smtClean="0"/>
                        <a:t>Outline</a:t>
                      </a:r>
                      <a:endParaRPr lang="en-US" sz="1400" dirty="0"/>
                    </a:p>
                  </a:txBody>
                  <a:tcPr/>
                </a:tc>
                <a:tc>
                  <a:txBody>
                    <a:bodyPr/>
                    <a:lstStyle/>
                    <a:p>
                      <a:r>
                        <a:rPr lang="en-US" sz="1400" dirty="0" smtClean="0">
                          <a:solidFill>
                            <a:schemeClr val="tx1"/>
                          </a:solidFill>
                        </a:rPr>
                        <a:t>Outline</a:t>
                      </a:r>
                      <a:r>
                        <a:rPr lang="en-US" sz="1400" baseline="0" dirty="0" smtClean="0">
                          <a:solidFill>
                            <a:schemeClr val="tx1"/>
                          </a:solidFill>
                        </a:rPr>
                        <a:t>/ Abstract</a:t>
                      </a:r>
                      <a:endParaRPr lang="en-US" sz="1400" dirty="0">
                        <a:solidFill>
                          <a:schemeClr val="tx1"/>
                        </a:solidFill>
                      </a:endParaRPr>
                    </a:p>
                  </a:txBody>
                  <a:tcPr>
                    <a:solidFill>
                      <a:srgbClr val="FFFF00"/>
                    </a:solidFill>
                  </a:tcPr>
                </a:tc>
                <a:tc>
                  <a:txBody>
                    <a:bodyPr/>
                    <a:lstStyle/>
                    <a:p>
                      <a:r>
                        <a:rPr lang="en-US" sz="1400" dirty="0" smtClean="0"/>
                        <a:t>Draft (5 pages)</a:t>
                      </a:r>
                      <a:endParaRPr lang="en-US" sz="1400" dirty="0"/>
                    </a:p>
                  </a:txBody>
                  <a:tcPr>
                    <a:solidFill>
                      <a:srgbClr val="FF0000"/>
                    </a:solidFill>
                  </a:tcPr>
                </a:tc>
                <a:tc>
                  <a:txBody>
                    <a:bodyPr/>
                    <a:lstStyle/>
                    <a:p>
                      <a:r>
                        <a:rPr lang="en-US" sz="1400" dirty="0" smtClean="0"/>
                        <a:t>Midterm</a:t>
                      </a:r>
                      <a:r>
                        <a:rPr lang="en-US" sz="1400" baseline="0" dirty="0" smtClean="0"/>
                        <a:t> paper</a:t>
                      </a:r>
                      <a:r>
                        <a:rPr lang="en-US" sz="1400" dirty="0" smtClean="0"/>
                        <a:t> (5 pages)</a:t>
                      </a:r>
                      <a:endParaRPr lang="en-US" sz="1400" dirty="0"/>
                    </a:p>
                  </a:txBody>
                  <a:tcPr/>
                </a:tc>
                <a:tc>
                  <a:txBody>
                    <a:bodyPr/>
                    <a:lstStyle/>
                    <a:p>
                      <a:r>
                        <a:rPr lang="en-US" sz="1400" dirty="0" smtClean="0"/>
                        <a:t>Final</a:t>
                      </a:r>
                      <a:r>
                        <a:rPr lang="en-US" sz="1400" baseline="0" dirty="0" smtClean="0"/>
                        <a:t> Paper ?  </a:t>
                      </a:r>
                    </a:p>
                    <a:p>
                      <a:r>
                        <a:rPr lang="en-US" sz="1400" baseline="0" dirty="0" smtClean="0"/>
                        <a:t>15 pages</a:t>
                      </a:r>
                      <a:endParaRPr lang="en-US" sz="1400" dirty="0"/>
                    </a:p>
                  </a:txBody>
                  <a:tcPr/>
                </a:tc>
              </a:tr>
              <a:tr h="403339">
                <a:tc>
                  <a:txBody>
                    <a:bodyPr/>
                    <a:lstStyle/>
                    <a:p>
                      <a:r>
                        <a:rPr lang="en-US" sz="1000" b="1" dirty="0" smtClean="0"/>
                        <a:t>1.</a:t>
                      </a:r>
                      <a:r>
                        <a:rPr lang="en-US" sz="1000" b="1" baseline="0" dirty="0" smtClean="0"/>
                        <a:t> </a:t>
                      </a:r>
                      <a:r>
                        <a:rPr lang="en-US" sz="1000" b="1" dirty="0" smtClean="0"/>
                        <a:t>Abstract</a:t>
                      </a:r>
                      <a:endParaRPr lang="en-US" sz="1000" b="1" dirty="0"/>
                    </a:p>
                  </a:txBody>
                  <a:tcPr>
                    <a:solidFill>
                      <a:srgbClr val="FFC000"/>
                    </a:solidFill>
                  </a:tcPr>
                </a:tc>
                <a:tc>
                  <a:txBody>
                    <a:bodyPr/>
                    <a:lstStyle/>
                    <a:p>
                      <a:r>
                        <a:rPr lang="en-US" sz="1000" dirty="0" smtClean="0"/>
                        <a:t>Paragraph</a:t>
                      </a:r>
                      <a:endParaRPr lang="en-US" sz="1000" dirty="0"/>
                    </a:p>
                  </a:txBody>
                  <a:tcPr/>
                </a:tc>
                <a:tc>
                  <a:txBody>
                    <a:bodyPr/>
                    <a:lstStyle/>
                    <a:p>
                      <a:r>
                        <a:rPr lang="en-US" sz="1000" dirty="0" smtClean="0"/>
                        <a:t>½ page max</a:t>
                      </a:r>
                      <a:endParaRPr lang="en-US" sz="1000" dirty="0"/>
                    </a:p>
                  </a:txBody>
                  <a:tcPr>
                    <a:solidFill>
                      <a:srgbClr val="FF0000"/>
                    </a:solidFill>
                  </a:tcPr>
                </a:tc>
                <a:tc>
                  <a:txBody>
                    <a:bodyPr/>
                    <a:lstStyle/>
                    <a:p>
                      <a:r>
                        <a:rPr lang="en-US" sz="1000" dirty="0" smtClean="0"/>
                        <a:t>½ page max</a:t>
                      </a:r>
                      <a:endParaRPr lang="en-US" sz="1000" dirty="0"/>
                    </a:p>
                  </a:txBody>
                  <a:tcPr/>
                </a:tc>
                <a:tc>
                  <a:txBody>
                    <a:bodyPr/>
                    <a:lstStyle/>
                    <a:p>
                      <a:r>
                        <a:rPr lang="en-US" sz="1000" dirty="0" smtClean="0"/>
                        <a:t>1. Abstract</a:t>
                      </a:r>
                      <a:endParaRPr lang="en-US" sz="1000" dirty="0"/>
                    </a:p>
                  </a:txBody>
                  <a:tcPr>
                    <a:solidFill>
                      <a:srgbClr val="FFFF00"/>
                    </a:solidFill>
                  </a:tcPr>
                </a:tc>
              </a:tr>
              <a:tr h="403339">
                <a:tc>
                  <a:txBody>
                    <a:bodyPr/>
                    <a:lstStyle/>
                    <a:p>
                      <a:r>
                        <a:rPr lang="en-US" sz="1000" b="1" dirty="0" smtClean="0"/>
                        <a:t>2. Executive</a:t>
                      </a:r>
                      <a:r>
                        <a:rPr lang="en-US" sz="1000" b="1" baseline="0" dirty="0" smtClean="0"/>
                        <a:t> Summary</a:t>
                      </a:r>
                      <a:endParaRPr lang="en-US" sz="1000" b="1" dirty="0"/>
                    </a:p>
                  </a:txBody>
                  <a:tcPr>
                    <a:solidFill>
                      <a:srgbClr val="FFC000"/>
                    </a:solidFill>
                  </a:tcPr>
                </a:tc>
                <a:tc>
                  <a:txBody>
                    <a:bodyPr/>
                    <a:lstStyle/>
                    <a:p>
                      <a:r>
                        <a:rPr lang="en-US" sz="1000" dirty="0" smtClean="0"/>
                        <a:t>paragraph</a:t>
                      </a:r>
                      <a:endParaRPr lang="en-US" sz="1000" dirty="0"/>
                    </a:p>
                  </a:txBody>
                  <a:tcPr/>
                </a:tc>
                <a:tc>
                  <a:txBody>
                    <a:bodyPr/>
                    <a:lstStyle/>
                    <a:p>
                      <a:r>
                        <a:rPr lang="en-US" sz="1000" dirty="0" smtClean="0"/>
                        <a:t>½ to 1 page</a:t>
                      </a:r>
                      <a:endParaRPr lang="en-US" sz="1000" dirty="0"/>
                    </a:p>
                  </a:txBody>
                  <a:tcPr>
                    <a:solidFill>
                      <a:srgbClr val="FF0000"/>
                    </a:solidFill>
                  </a:tcPr>
                </a:tc>
                <a:tc>
                  <a:txBody>
                    <a:bodyPr/>
                    <a:lstStyle/>
                    <a:p>
                      <a:r>
                        <a:rPr lang="en-US" sz="1000" dirty="0" smtClean="0"/>
                        <a:t>½ to 1</a:t>
                      </a:r>
                      <a:r>
                        <a:rPr lang="en-US" sz="1000" baseline="0" dirty="0" smtClean="0"/>
                        <a:t> page</a:t>
                      </a:r>
                      <a:endParaRPr lang="en-US" sz="1000" dirty="0"/>
                    </a:p>
                  </a:txBody>
                  <a:tcPr/>
                </a:tc>
                <a:tc>
                  <a:txBody>
                    <a:bodyPr/>
                    <a:lstStyle/>
                    <a:p>
                      <a:r>
                        <a:rPr lang="en-US" sz="1000" dirty="0" smtClean="0"/>
                        <a:t>2.Executive</a:t>
                      </a:r>
                      <a:r>
                        <a:rPr lang="en-US" sz="1000" baseline="0" dirty="0" smtClean="0"/>
                        <a:t> Summary</a:t>
                      </a:r>
                      <a:endParaRPr lang="en-US" sz="1000" dirty="0"/>
                    </a:p>
                  </a:txBody>
                  <a:tcPr>
                    <a:solidFill>
                      <a:srgbClr val="FFFF00"/>
                    </a:solidFill>
                  </a:tcPr>
                </a:tc>
              </a:tr>
              <a:tr h="403339">
                <a:tc>
                  <a:txBody>
                    <a:bodyPr/>
                    <a:lstStyle/>
                    <a:p>
                      <a:r>
                        <a:rPr lang="en-US" sz="1400" b="1" dirty="0" smtClean="0"/>
                        <a:t>3. Product Description</a:t>
                      </a:r>
                      <a:endParaRPr lang="en-US" sz="1400" b="1" dirty="0"/>
                    </a:p>
                  </a:txBody>
                  <a:tcPr>
                    <a:solidFill>
                      <a:srgbClr val="00B0F0"/>
                    </a:solidFill>
                  </a:tcPr>
                </a:tc>
                <a:tc>
                  <a:txBody>
                    <a:bodyPr/>
                    <a:lstStyle/>
                    <a:p>
                      <a:r>
                        <a:rPr lang="en-US" sz="1400" dirty="0" smtClean="0"/>
                        <a:t>2</a:t>
                      </a:r>
                      <a:r>
                        <a:rPr lang="en-US" sz="1400" baseline="0" dirty="0" smtClean="0"/>
                        <a:t> paragraphs or so</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endParaRPr lang="en-US" sz="1400" dirty="0"/>
                    </a:p>
                  </a:txBody>
                  <a:tcPr/>
                </a:tc>
                <a:tc>
                  <a:txBody>
                    <a:bodyPr/>
                    <a:lstStyle/>
                    <a:p>
                      <a:r>
                        <a:rPr lang="en-US" sz="1000" dirty="0" smtClean="0"/>
                        <a:t>3.0 Product Description (ex.)</a:t>
                      </a:r>
                    </a:p>
                    <a:p>
                      <a:r>
                        <a:rPr lang="en-US" sz="1000" dirty="0" smtClean="0"/>
                        <a:t>3.1  System</a:t>
                      </a:r>
                      <a:r>
                        <a:rPr lang="en-US" sz="1000" baseline="0" dirty="0" smtClean="0"/>
                        <a:t>  Description (ex)</a:t>
                      </a:r>
                    </a:p>
                    <a:p>
                      <a:r>
                        <a:rPr lang="en-US" sz="1000" baseline="0" dirty="0" smtClean="0"/>
                        <a:t>3.2  Key technologies </a:t>
                      </a:r>
                    </a:p>
                    <a:p>
                      <a:r>
                        <a:rPr lang="en-US" sz="1000" baseline="0" dirty="0" smtClean="0"/>
                        <a:t>3.3  Functional Description (ex.)</a:t>
                      </a:r>
                      <a:endParaRPr lang="en-US" sz="1000" dirty="0" smtClean="0"/>
                    </a:p>
                    <a:p>
                      <a:endParaRPr lang="en-US" sz="1000" dirty="0"/>
                    </a:p>
                  </a:txBody>
                  <a:tcPr>
                    <a:solidFill>
                      <a:srgbClr val="FFFF00"/>
                    </a:solidFill>
                  </a:tcPr>
                </a:tc>
              </a:tr>
              <a:tr h="430965">
                <a:tc>
                  <a:txBody>
                    <a:bodyPr/>
                    <a:lstStyle/>
                    <a:p>
                      <a:r>
                        <a:rPr lang="en-US" sz="1400" b="1" dirty="0" smtClean="0"/>
                        <a:t>4 Mkt Research and Analysis</a:t>
                      </a:r>
                      <a:endParaRPr lang="en-US" sz="1400" b="1" dirty="0"/>
                    </a:p>
                  </a:txBody>
                  <a:tcPr>
                    <a:solidFill>
                      <a:srgbClr val="92D050"/>
                    </a:solidFill>
                  </a:tcPr>
                </a:tc>
                <a:tc>
                  <a:txBody>
                    <a:bodyPr/>
                    <a:lstStyle/>
                    <a:p>
                      <a:r>
                        <a:rPr lang="en-US" sz="1400" dirty="0" smtClean="0"/>
                        <a:t>1-2 paragraphs</a:t>
                      </a:r>
                    </a:p>
                    <a:p>
                      <a:r>
                        <a:rPr lang="en-US" sz="1400" dirty="0" smtClean="0"/>
                        <a:t>(5 sources min)</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r>
                        <a:rPr lang="en-US" sz="1400" dirty="0" smtClean="0"/>
                        <a:t>Depends on sources</a:t>
                      </a:r>
                      <a:endParaRPr lang="en-US" sz="1400" dirty="0"/>
                    </a:p>
                  </a:txBody>
                  <a:tcPr/>
                </a:tc>
                <a:tc>
                  <a:txBody>
                    <a:bodyPr/>
                    <a:lstStyle/>
                    <a:p>
                      <a:r>
                        <a:rPr lang="en-US" sz="1000" dirty="0" smtClean="0"/>
                        <a:t>4.0</a:t>
                      </a:r>
                      <a:r>
                        <a:rPr lang="en-US" sz="1000" baseline="0" dirty="0" smtClean="0"/>
                        <a:t> Mkt </a:t>
                      </a:r>
                      <a:r>
                        <a:rPr lang="en-US" sz="1000" baseline="0" dirty="0" err="1" smtClean="0"/>
                        <a:t>Rsch</a:t>
                      </a:r>
                      <a:endParaRPr lang="en-US" sz="1000" baseline="0" dirty="0" smtClean="0"/>
                    </a:p>
                    <a:p>
                      <a:r>
                        <a:rPr lang="en-US" sz="1000" baseline="0" dirty="0" smtClean="0"/>
                        <a:t>4.1 Market</a:t>
                      </a:r>
                    </a:p>
                    <a:p>
                      <a:r>
                        <a:rPr lang="en-US" sz="1000" baseline="0" dirty="0" smtClean="0"/>
                        <a:t>4.2 Competitors</a:t>
                      </a:r>
                    </a:p>
                    <a:p>
                      <a:r>
                        <a:rPr lang="en-US" sz="1000" baseline="0" dirty="0" smtClean="0"/>
                        <a:t>4.3  Differentiators</a:t>
                      </a:r>
                      <a:endParaRPr lang="en-US" sz="1000" dirty="0"/>
                    </a:p>
                  </a:txBody>
                  <a:tcPr>
                    <a:solidFill>
                      <a:srgbClr val="FFFF00"/>
                    </a:solidFill>
                  </a:tcPr>
                </a:tc>
              </a:tr>
              <a:tr h="430965">
                <a:tc>
                  <a:txBody>
                    <a:bodyPr/>
                    <a:lstStyle/>
                    <a:p>
                      <a:r>
                        <a:rPr lang="en-US" sz="1000" b="1" dirty="0" smtClean="0"/>
                        <a:t>5. Finance and Economics</a:t>
                      </a:r>
                      <a:endParaRPr lang="en-US" sz="1000" b="1" dirty="0"/>
                    </a:p>
                  </a:txBody>
                  <a:tcPr>
                    <a:solidFill>
                      <a:srgbClr val="FFFF00"/>
                    </a:solidFill>
                  </a:tcPr>
                </a:tc>
                <a:tc>
                  <a:txBody>
                    <a:bodyPr/>
                    <a:lstStyle/>
                    <a:p>
                      <a:r>
                        <a:rPr lang="en-US" sz="1000" dirty="0" smtClean="0"/>
                        <a:t>Short paragraph</a:t>
                      </a:r>
                      <a:endParaRPr lang="en-US" sz="1000" dirty="0"/>
                    </a:p>
                  </a:txBody>
                  <a:tcPr/>
                </a:tc>
                <a:tc>
                  <a:txBody>
                    <a:bodyPr/>
                    <a:lstStyle/>
                    <a:p>
                      <a:r>
                        <a:rPr lang="en-US" sz="1000" dirty="0" smtClean="0"/>
                        <a:t>½ to </a:t>
                      </a:r>
                      <a:r>
                        <a:rPr lang="en-US" sz="1000" baseline="0" dirty="0" smtClean="0"/>
                        <a:t> 1 page</a:t>
                      </a:r>
                      <a:endParaRPr lang="en-US" sz="1000" dirty="0"/>
                    </a:p>
                  </a:txBody>
                  <a:tcPr>
                    <a:solidFill>
                      <a:srgbClr val="FFFF00"/>
                    </a:solidFill>
                  </a:tcPr>
                </a:tc>
                <a:tc>
                  <a:txBody>
                    <a:bodyPr/>
                    <a:lstStyle/>
                    <a:p>
                      <a:endParaRPr lang="en-US" sz="1000" dirty="0"/>
                    </a:p>
                  </a:txBody>
                  <a:tcPr/>
                </a:tc>
                <a:tc>
                  <a:txBody>
                    <a:bodyPr/>
                    <a:lstStyle/>
                    <a:p>
                      <a:endParaRPr lang="en-US" sz="1000" dirty="0"/>
                    </a:p>
                  </a:txBody>
                  <a:tcPr>
                    <a:solidFill>
                      <a:srgbClr val="FFFF00"/>
                    </a:solidFill>
                  </a:tcPr>
                </a:tc>
              </a:tr>
              <a:tr h="403339">
                <a:tc>
                  <a:txBody>
                    <a:bodyPr/>
                    <a:lstStyle/>
                    <a:p>
                      <a:r>
                        <a:rPr lang="en-US" sz="1000" b="1" dirty="0" smtClean="0"/>
                        <a:t>6. Management</a:t>
                      </a:r>
                      <a:r>
                        <a:rPr lang="en-US" sz="1000" b="1" baseline="0" dirty="0" smtClean="0"/>
                        <a:t> Team</a:t>
                      </a:r>
                      <a:endParaRPr lang="en-US" sz="1000" b="1" dirty="0"/>
                    </a:p>
                  </a:txBody>
                  <a:tcPr>
                    <a:solidFill>
                      <a:srgbClr val="FFFF00"/>
                    </a:solidFill>
                  </a:tcPr>
                </a:tc>
                <a:tc>
                  <a:txBody>
                    <a:bodyPr/>
                    <a:lstStyle/>
                    <a:p>
                      <a:r>
                        <a:rPr lang="en-US" sz="1000" dirty="0" smtClean="0"/>
                        <a:t>Short</a:t>
                      </a:r>
                      <a:r>
                        <a:rPr lang="en-US" sz="1000" baseline="0" dirty="0" smtClean="0"/>
                        <a:t> paragraph</a:t>
                      </a:r>
                      <a:endParaRPr lang="en-US" sz="1000" dirty="0"/>
                    </a:p>
                  </a:txBody>
                  <a:tcPr/>
                </a:tc>
                <a:tc>
                  <a:txBody>
                    <a:bodyPr/>
                    <a:lstStyle/>
                    <a:p>
                      <a:r>
                        <a:rPr lang="en-US" sz="1000" dirty="0" smtClean="0"/>
                        <a:t>½ page</a:t>
                      </a:r>
                      <a:endParaRPr lang="en-US" sz="1000" dirty="0"/>
                    </a:p>
                  </a:txBody>
                  <a:tcPr>
                    <a:solidFill>
                      <a:srgbClr val="FFFF00"/>
                    </a:solidFill>
                  </a:tcPr>
                </a:tc>
                <a:tc>
                  <a:txBody>
                    <a:bodyPr/>
                    <a:lstStyle/>
                    <a:p>
                      <a:endParaRPr lang="en-US" sz="1000" dirty="0"/>
                    </a:p>
                  </a:txBody>
                  <a:tcPr/>
                </a:tc>
                <a:tc>
                  <a:txBody>
                    <a:bodyPr/>
                    <a:lstStyle/>
                    <a:p>
                      <a:endParaRPr lang="en-US" sz="1000" dirty="0"/>
                    </a:p>
                  </a:txBody>
                  <a:tcPr>
                    <a:solidFill>
                      <a:srgbClr val="FFFF00"/>
                    </a:solidFill>
                  </a:tcPr>
                </a:tc>
              </a:tr>
              <a:tr h="430965">
                <a:tc>
                  <a:txBody>
                    <a:bodyPr/>
                    <a:lstStyle/>
                    <a:p>
                      <a:r>
                        <a:rPr lang="en-US" sz="1000" b="1" dirty="0" smtClean="0"/>
                        <a:t>7. Risks and Assumptions</a:t>
                      </a:r>
                      <a:endParaRPr lang="en-US" sz="1000" b="1" dirty="0"/>
                    </a:p>
                  </a:txBody>
                  <a:tcPr>
                    <a:solidFill>
                      <a:srgbClr val="FFFF00"/>
                    </a:solidFill>
                  </a:tcPr>
                </a:tc>
                <a:tc>
                  <a:txBody>
                    <a:bodyPr/>
                    <a:lstStyle/>
                    <a:p>
                      <a:r>
                        <a:rPr lang="en-US" sz="1000" dirty="0" smtClean="0"/>
                        <a:t>Short</a:t>
                      </a:r>
                      <a:r>
                        <a:rPr lang="en-US" sz="1000" baseline="0" dirty="0" smtClean="0"/>
                        <a:t> paragraph</a:t>
                      </a:r>
                      <a:endParaRPr lang="en-US" sz="1000" dirty="0"/>
                    </a:p>
                  </a:txBody>
                  <a:tcPr/>
                </a:tc>
                <a:tc>
                  <a:txBody>
                    <a:bodyPr/>
                    <a:lstStyle/>
                    <a:p>
                      <a:r>
                        <a:rPr lang="en-US" sz="1000" dirty="0" smtClean="0"/>
                        <a:t>½</a:t>
                      </a:r>
                      <a:r>
                        <a:rPr lang="en-US" sz="1000" baseline="0" dirty="0" smtClean="0"/>
                        <a:t> page</a:t>
                      </a:r>
                      <a:endParaRPr lang="en-US" sz="1000" dirty="0"/>
                    </a:p>
                  </a:txBody>
                  <a:tcPr>
                    <a:solidFill>
                      <a:srgbClr val="FFFF00"/>
                    </a:solidFill>
                  </a:tcPr>
                </a:tc>
                <a:tc>
                  <a:txBody>
                    <a:bodyPr/>
                    <a:lstStyle/>
                    <a:p>
                      <a:endParaRPr lang="en-US" sz="1000" dirty="0"/>
                    </a:p>
                  </a:txBody>
                  <a:tcPr/>
                </a:tc>
                <a:tc>
                  <a:txBody>
                    <a:bodyPr/>
                    <a:lstStyle/>
                    <a:p>
                      <a:endParaRPr lang="en-US" sz="1000" dirty="0"/>
                    </a:p>
                  </a:txBody>
                  <a:tcPr>
                    <a:solidFill>
                      <a:srgbClr val="FFFF00"/>
                    </a:solidFill>
                  </a:tcPr>
                </a:tc>
              </a:tr>
              <a:tr h="403339">
                <a:tc>
                  <a:txBody>
                    <a:bodyPr/>
                    <a:lstStyle/>
                    <a:p>
                      <a:r>
                        <a:rPr lang="en-US" sz="1400" b="1" dirty="0" smtClean="0"/>
                        <a:t>8. Conclusions and Recommendations</a:t>
                      </a:r>
                      <a:endParaRPr lang="en-US" sz="1400" b="1" dirty="0"/>
                    </a:p>
                  </a:txBody>
                  <a:tcPr>
                    <a:solidFill>
                      <a:srgbClr val="FFFF00"/>
                    </a:solidFill>
                  </a:tcPr>
                </a:tc>
                <a:tc>
                  <a:txBody>
                    <a:bodyPr/>
                    <a:lstStyle/>
                    <a:p>
                      <a:r>
                        <a:rPr lang="en-US" sz="1400" dirty="0" smtClean="0"/>
                        <a:t>Short</a:t>
                      </a:r>
                      <a:r>
                        <a:rPr lang="en-US" sz="1400" baseline="0" dirty="0" smtClean="0"/>
                        <a:t> paragraph</a:t>
                      </a:r>
                      <a:endParaRPr lang="en-US" sz="1400" dirty="0"/>
                    </a:p>
                  </a:txBody>
                  <a:tcPr/>
                </a:tc>
                <a:tc>
                  <a:txBody>
                    <a:bodyPr/>
                    <a:lstStyle/>
                    <a:p>
                      <a:r>
                        <a:rPr lang="en-US" sz="1400" dirty="0" smtClean="0"/>
                        <a:t>¼ to ½ page</a:t>
                      </a:r>
                      <a:endParaRPr lang="en-US" sz="1400" dirty="0"/>
                    </a:p>
                  </a:txBody>
                  <a:tcPr>
                    <a:solidFill>
                      <a:srgbClr val="FF0000"/>
                    </a:solidFill>
                  </a:tcPr>
                </a:tc>
                <a:tc>
                  <a:txBody>
                    <a:bodyPr/>
                    <a:lstStyle/>
                    <a:p>
                      <a:endParaRPr lang="en-US" sz="1400" dirty="0"/>
                    </a:p>
                  </a:txBody>
                  <a:tcPr/>
                </a:tc>
                <a:tc>
                  <a:txBody>
                    <a:bodyPr/>
                    <a:lstStyle/>
                    <a:p>
                      <a:r>
                        <a:rPr lang="en-US" sz="1000" dirty="0" smtClean="0"/>
                        <a:t>8. </a:t>
                      </a:r>
                      <a:r>
                        <a:rPr lang="en-US" sz="1000" dirty="0" err="1" smtClean="0"/>
                        <a:t>Concl</a:t>
                      </a:r>
                      <a:r>
                        <a:rPr lang="en-US" sz="1000" dirty="0" smtClean="0"/>
                        <a:t>/</a:t>
                      </a:r>
                      <a:r>
                        <a:rPr lang="en-US" sz="1000" baseline="0" dirty="0" smtClean="0"/>
                        <a:t> Rec’s</a:t>
                      </a:r>
                    </a:p>
                    <a:p>
                      <a:r>
                        <a:rPr lang="en-US" sz="1000" baseline="0" dirty="0" smtClean="0"/>
                        <a:t>8.1 Useful features </a:t>
                      </a:r>
                    </a:p>
                    <a:p>
                      <a:r>
                        <a:rPr lang="en-US" sz="1000" baseline="0" dirty="0" smtClean="0"/>
                        <a:t>8.2 Recommended action </a:t>
                      </a:r>
                      <a:endParaRPr lang="en-US" sz="1000" dirty="0"/>
                    </a:p>
                  </a:txBody>
                  <a:tcPr>
                    <a:solidFill>
                      <a:srgbClr val="FFFF00"/>
                    </a:solidFill>
                  </a:tcPr>
                </a:tc>
              </a:tr>
              <a:tr h="403339">
                <a:tc>
                  <a:txBody>
                    <a:bodyPr/>
                    <a:lstStyle/>
                    <a:p>
                      <a:r>
                        <a:rPr lang="en-US" sz="1000" b="1" dirty="0" smtClean="0"/>
                        <a:t>A. Sources</a:t>
                      </a:r>
                      <a:endParaRPr lang="en-US" sz="1000" b="1" dirty="0"/>
                    </a:p>
                  </a:txBody>
                  <a:tcPr>
                    <a:solidFill>
                      <a:srgbClr val="FFFF00"/>
                    </a:solidFill>
                  </a:tcPr>
                </a:tc>
                <a:tc>
                  <a:txBody>
                    <a:bodyPr/>
                    <a:lstStyle/>
                    <a:p>
                      <a:r>
                        <a:rPr lang="en-US" sz="1000" dirty="0" smtClean="0"/>
                        <a:t>Not Applicable</a:t>
                      </a:r>
                      <a:endParaRPr lang="en-US" sz="1000" dirty="0"/>
                    </a:p>
                  </a:txBody>
                  <a:tcPr/>
                </a:tc>
                <a:tc>
                  <a:txBody>
                    <a:bodyPr/>
                    <a:lstStyle/>
                    <a:p>
                      <a:r>
                        <a:rPr lang="en-US" sz="1000" dirty="0" smtClean="0"/>
                        <a:t>½ to 1 page</a:t>
                      </a:r>
                      <a:endParaRPr lang="en-US" sz="1000" dirty="0"/>
                    </a:p>
                  </a:txBody>
                  <a:tcPr>
                    <a:solidFill>
                      <a:srgbClr val="FFFF00"/>
                    </a:solidFill>
                  </a:tcPr>
                </a:tc>
                <a:tc>
                  <a:txBody>
                    <a:bodyPr/>
                    <a:lstStyle/>
                    <a:p>
                      <a:r>
                        <a:rPr lang="en-US" sz="1000" dirty="0" smtClean="0"/>
                        <a:t>½ to 1 page</a:t>
                      </a:r>
                      <a:endParaRPr lang="en-US" sz="1000" dirty="0"/>
                    </a:p>
                  </a:txBody>
                  <a:tcPr/>
                </a:tc>
                <a:tc>
                  <a:txBody>
                    <a:bodyPr/>
                    <a:lstStyle/>
                    <a:p>
                      <a:endParaRPr lang="en-US" sz="1000" dirty="0"/>
                    </a:p>
                  </a:txBody>
                  <a:tcPr>
                    <a:solidFill>
                      <a:srgbClr val="FFFF00"/>
                    </a:solidFill>
                  </a:tcPr>
                </a:tc>
              </a:tr>
            </a:tbl>
          </a:graphicData>
        </a:graphic>
      </p:graphicFrame>
    </p:spTree>
    <p:extLst>
      <p:ext uri="{BB962C8B-B14F-4D97-AF65-F5344CB8AC3E}">
        <p14:creationId xmlns:p14="http://schemas.microsoft.com/office/powerpoint/2010/main" val="3958388808"/>
      </p:ext>
    </p:extLst>
  </p:cSld>
  <p:clrMapOvr>
    <a:masterClrMapping/>
  </p:clrMapOvr>
  <mc:AlternateContent xmlns:mc="http://schemas.openxmlformats.org/markup-compatibility/2006" xmlns:p14="http://schemas.microsoft.com/office/powerpoint/2010/main">
    <mc:Choice Requires="p14">
      <p:transition spd="slow" p14:dur="2000" advClick="0" advTm="5463"/>
    </mc:Choice>
    <mc:Fallback xmlns="">
      <p:transition spd="slow" advClick="0" advTm="5463"/>
    </mc:Fallback>
  </mc:AlternateContent>
  <p:timing>
    <p:tnLst>
      <p:par>
        <p:cTn id="1" dur="indefinite" restart="never" nodeType="tmRoot"/>
      </p:par>
    </p:tnLst>
  </p:timing>
</p:sld>
</file>

<file path=ppt/theme/theme1.xml><?xml version="1.0" encoding="utf-8"?>
<a:theme xmlns:a="http://schemas.openxmlformats.org/drawingml/2006/main" name="SJSU-Standard-PPT (5)">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DB126CB-D441-464B-B99B-340F3E68FEA0}"/>
    </a:ext>
  </a:extLst>
</a:theme>
</file>

<file path=ppt/theme/theme10.xml><?xml version="1.0" encoding="utf-8"?>
<a:theme xmlns:a="http://schemas.openxmlformats.org/drawingml/2006/main" name="3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38E574D-EE11-4760-836B-ADD15C9B1572}"/>
    </a:ext>
  </a:extLst>
</a:theme>
</file>

<file path=ppt/theme/theme11.xml><?xml version="1.0" encoding="utf-8"?>
<a:theme xmlns:a="http://schemas.openxmlformats.org/drawingml/2006/main" name="2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12.xml><?xml version="1.0" encoding="utf-8"?>
<a:theme xmlns:a="http://schemas.openxmlformats.org/drawingml/2006/main" name="1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38E574D-EE11-4760-836B-ADD15C9B1572}"/>
    </a:ext>
  </a:extLst>
</a:theme>
</file>

<file path=ppt/theme/theme13.xml><?xml version="1.0" encoding="utf-8"?>
<a:theme xmlns:a="http://schemas.openxmlformats.org/drawingml/2006/main" name="4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38E574D-EE11-4760-836B-ADD15C9B1572}"/>
    </a:ext>
  </a:extLst>
</a:theme>
</file>

<file path=ppt/theme/theme14.xml><?xml version="1.0" encoding="utf-8"?>
<a:theme xmlns:a="http://schemas.openxmlformats.org/drawingml/2006/main" name="5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38E574D-EE11-4760-836B-ADD15C9B1572}"/>
    </a:ext>
  </a:extLst>
</a:theme>
</file>

<file path=ppt/theme/theme15.xml><?xml version="1.0" encoding="utf-8"?>
<a:theme xmlns:a="http://schemas.openxmlformats.org/drawingml/2006/main" name="6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16.xml><?xml version="1.0" encoding="utf-8"?>
<a:theme xmlns:a="http://schemas.openxmlformats.org/drawingml/2006/main" name="7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38E574D-EE11-4760-836B-ADD15C9B1572}"/>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7B5C3B03-1458-4E66-964B-19136E2BB492}"/>
    </a:ext>
  </a:extLst>
</a:theme>
</file>

<file path=ppt/theme/theme3.xml><?xml version="1.0" encoding="utf-8"?>
<a:theme xmlns:a="http://schemas.openxmlformats.org/drawingml/2006/main" name="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99606CA-E4DD-4A7E-ADE3-38754EF64503}"/>
    </a:ext>
  </a:extLst>
</a:theme>
</file>

<file path=ppt/theme/theme4.xml><?xml version="1.0" encoding="utf-8"?>
<a:theme xmlns:a="http://schemas.openxmlformats.org/drawingml/2006/main" name="Bump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5B6FD638-AF11-4110-A98B-52A30CAD40C6}"/>
    </a:ext>
  </a:extLst>
</a:theme>
</file>

<file path=ppt/theme/theme5.xml><?xml version="1.0" encoding="utf-8"?>
<a:theme xmlns:a="http://schemas.openxmlformats.org/drawingml/2006/main" name="Section Header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7B92B18D-2067-401C-8110-0CCB6A0E47FC}"/>
    </a:ext>
  </a:extLst>
</a:theme>
</file>

<file path=ppt/theme/theme6.xml><?xml version="1.0" encoding="utf-8"?>
<a:theme xmlns:a="http://schemas.openxmlformats.org/drawingml/2006/main" name="Whit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304BAEE5-2FC4-42BA-9CBC-59F25EDAC538}"/>
    </a:ext>
  </a:extLst>
</a:theme>
</file>

<file path=ppt/theme/theme7.xml><?xml version="1.0" encoding="utf-8"?>
<a:theme xmlns:a="http://schemas.openxmlformats.org/drawingml/2006/main" name="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8.xml><?xml version="1.0" encoding="utf-8"?>
<a:theme xmlns:a="http://schemas.openxmlformats.org/drawingml/2006/main" name="Imag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2FA2181D-B5FB-4A35-83F1-4BE74620503A}"/>
    </a:ext>
  </a:extLst>
</a:theme>
</file>

<file path=ppt/theme/theme9.xml><?xml version="1.0" encoding="utf-8"?>
<a:theme xmlns:a="http://schemas.openxmlformats.org/drawingml/2006/main" name="Chart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280AFC1-4B8A-4049-87F8-E60A0114FF51}"/>
    </a:ext>
  </a:extLst>
</a:theme>
</file>

<file path=docProps/app.xml><?xml version="1.0" encoding="utf-8"?>
<Properties xmlns="http://schemas.openxmlformats.org/officeDocument/2006/extended-properties" xmlns:vt="http://schemas.openxmlformats.org/officeDocument/2006/docPropsVTypes">
  <Template>SJSU-Standard-PPT (5)</Template>
  <TotalTime>18897</TotalTime>
  <Words>1795</Words>
  <Application>Microsoft Office PowerPoint</Application>
  <PresentationFormat>On-screen Show (4:3)</PresentationFormat>
  <Paragraphs>384</Paragraphs>
  <Slides>36</Slides>
  <Notes>0</Notes>
  <HiddenSlides>0</HiddenSlides>
  <MMClips>0</MMClips>
  <ScaleCrop>false</ScaleCrop>
  <HeadingPairs>
    <vt:vector size="6" baseType="variant">
      <vt:variant>
        <vt:lpstr>Fonts Used</vt:lpstr>
      </vt:variant>
      <vt:variant>
        <vt:i4>8</vt:i4>
      </vt:variant>
      <vt:variant>
        <vt:lpstr>Theme</vt:lpstr>
      </vt:variant>
      <vt:variant>
        <vt:i4>16</vt:i4>
      </vt:variant>
      <vt:variant>
        <vt:lpstr>Slide Titles</vt:lpstr>
      </vt:variant>
      <vt:variant>
        <vt:i4>36</vt:i4>
      </vt:variant>
    </vt:vector>
  </HeadingPairs>
  <TitlesOfParts>
    <vt:vector size="60" baseType="lpstr">
      <vt:lpstr>Arial</vt:lpstr>
      <vt:lpstr>Impact</vt:lpstr>
      <vt:lpstr>SJSU Spartan Bold</vt:lpstr>
      <vt:lpstr>Arial Black</vt:lpstr>
      <vt:lpstr>Helvetica Neue</vt:lpstr>
      <vt:lpstr>Wingdings</vt:lpstr>
      <vt:lpstr>SJSU Spartan Regular</vt:lpstr>
      <vt:lpstr>Calibri</vt:lpstr>
      <vt:lpstr>SJSU-Standard-PPT (5)</vt:lpstr>
      <vt:lpstr>Cover Slides</vt:lpstr>
      <vt:lpstr>Title Slides</vt:lpstr>
      <vt:lpstr>Bumper Slides</vt:lpstr>
      <vt:lpstr>Section Headers</vt:lpstr>
      <vt:lpstr>White Content Slides</vt:lpstr>
      <vt:lpstr>Blue Content Slides</vt:lpstr>
      <vt:lpstr>Image Slides</vt:lpstr>
      <vt:lpstr>Charts</vt:lpstr>
      <vt:lpstr>3_Blue Content Slides</vt:lpstr>
      <vt:lpstr>2_Blue Content Slides</vt:lpstr>
      <vt:lpstr>1_Blue Content Slides</vt:lpstr>
      <vt:lpstr>4_Blue Content Slides</vt:lpstr>
      <vt:lpstr>5_Blue Content Slides</vt:lpstr>
      <vt:lpstr>6_Blue Content Slides</vt:lpstr>
      <vt:lpstr>7_Blue Content Slides</vt:lpstr>
      <vt:lpstr>EE 295</vt:lpstr>
      <vt:lpstr>PowerPoint Presentation</vt:lpstr>
      <vt:lpstr>Fair Warning</vt:lpstr>
      <vt:lpstr>Semester Major Items…..(subject to modification)</vt:lpstr>
      <vt:lpstr>Midterm Paper Checklist (1)</vt:lpstr>
      <vt:lpstr>Midterm Paper Checklist (2)</vt:lpstr>
      <vt:lpstr>Midterm Paper Checklist (3)</vt:lpstr>
      <vt:lpstr>Final Paper Options</vt:lpstr>
      <vt:lpstr>Expanding the Product Proposal for a Final Paper </vt:lpstr>
      <vt:lpstr>Framework for Research  Option #2</vt:lpstr>
      <vt:lpstr>Final Paper:  Outline/Abstract due Oct 31</vt:lpstr>
      <vt:lpstr>Resume Lecture</vt:lpstr>
      <vt:lpstr>Start the Resume Research</vt:lpstr>
      <vt:lpstr>Resume  OOC Exercise</vt:lpstr>
      <vt:lpstr>Resume Instructions: Canvas</vt:lpstr>
      <vt:lpstr>The OOC Work Product</vt:lpstr>
      <vt:lpstr>Resume Analysis</vt:lpstr>
      <vt:lpstr>Resume Deliverable Package</vt:lpstr>
      <vt:lpstr>PowerPoint Presentation</vt:lpstr>
      <vt:lpstr>PowerPoint Presentation</vt:lpstr>
      <vt:lpstr>PowerPoint Presentation</vt:lpstr>
      <vt:lpstr>PowerPoint Presentation</vt:lpstr>
      <vt:lpstr>Material Ethics</vt:lpstr>
      <vt:lpstr>In Class Discussion to Be Continued This Week</vt:lpstr>
      <vt:lpstr>PowerPoint Presentation</vt:lpstr>
      <vt:lpstr>PowerPoint Presentation</vt:lpstr>
      <vt:lpstr>Conclusions </vt:lpstr>
      <vt:lpstr>10 Technologies That Deserve to Die?</vt:lpstr>
      <vt:lpstr>Assessing (New) Coal-Based Power</vt:lpstr>
      <vt:lpstr>Conclusions </vt:lpstr>
      <vt:lpstr>MATERIAL ETHICS/ “Focalness” of Product</vt:lpstr>
      <vt:lpstr>10 Emerging Technologies</vt:lpstr>
      <vt:lpstr>Cognitive Radio</vt:lpstr>
      <vt:lpstr>Universal Authentication </vt:lpstr>
      <vt:lpstr>Pervasive Wireless</vt:lpstr>
      <vt:lpstr>Stretchable Silicon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Wrappe</dc:creator>
  <cp:lastModifiedBy>Tom Wrappe (C)</cp:lastModifiedBy>
  <cp:revision>284</cp:revision>
  <cp:lastPrinted>2019-10-24T15:09:32Z</cp:lastPrinted>
  <dcterms:created xsi:type="dcterms:W3CDTF">2017-08-23T13:02:48Z</dcterms:created>
  <dcterms:modified xsi:type="dcterms:W3CDTF">2019-10-24T15:43:50Z</dcterms:modified>
</cp:coreProperties>
</file>